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"/>
  </p:sldMasterIdLst>
  <p:notesMasterIdLst>
    <p:notesMasterId r:id="rId59"/>
  </p:notesMasterIdLst>
  <p:handoutMasterIdLst>
    <p:handoutMasterId r:id="rId60"/>
  </p:handoutMasterIdLst>
  <p:sldIdLst>
    <p:sldId id="330" r:id="rId2"/>
    <p:sldId id="275" r:id="rId3"/>
    <p:sldId id="342" r:id="rId4"/>
    <p:sldId id="277" r:id="rId5"/>
    <p:sldId id="288" r:id="rId6"/>
    <p:sldId id="343" r:id="rId7"/>
    <p:sldId id="278" r:id="rId8"/>
    <p:sldId id="345" r:id="rId9"/>
    <p:sldId id="346" r:id="rId10"/>
    <p:sldId id="289" r:id="rId11"/>
    <p:sldId id="349" r:id="rId12"/>
    <p:sldId id="372" r:id="rId13"/>
    <p:sldId id="348" r:id="rId14"/>
    <p:sldId id="347" r:id="rId15"/>
    <p:sldId id="350" r:id="rId16"/>
    <p:sldId id="279" r:id="rId17"/>
    <p:sldId id="290" r:id="rId18"/>
    <p:sldId id="292" r:id="rId19"/>
    <p:sldId id="293" r:id="rId20"/>
    <p:sldId id="301" r:id="rId21"/>
    <p:sldId id="335" r:id="rId22"/>
    <p:sldId id="352" r:id="rId23"/>
    <p:sldId id="351" r:id="rId24"/>
    <p:sldId id="302" r:id="rId25"/>
    <p:sldId id="354" r:id="rId26"/>
    <p:sldId id="353" r:id="rId27"/>
    <p:sldId id="355" r:id="rId28"/>
    <p:sldId id="356" r:id="rId29"/>
    <p:sldId id="329" r:id="rId30"/>
    <p:sldId id="357" r:id="rId31"/>
    <p:sldId id="282" r:id="rId32"/>
    <p:sldId id="333" r:id="rId33"/>
    <p:sldId id="358" r:id="rId34"/>
    <p:sldId id="359" r:id="rId35"/>
    <p:sldId id="360" r:id="rId36"/>
    <p:sldId id="361" r:id="rId37"/>
    <p:sldId id="336" r:id="rId38"/>
    <p:sldId id="305" r:id="rId39"/>
    <p:sldId id="337" r:id="rId40"/>
    <p:sldId id="362" r:id="rId41"/>
    <p:sldId id="363" r:id="rId42"/>
    <p:sldId id="310" r:id="rId43"/>
    <p:sldId id="365" r:id="rId44"/>
    <p:sldId id="341" r:id="rId45"/>
    <p:sldId id="313" r:id="rId46"/>
    <p:sldId id="314" r:id="rId47"/>
    <p:sldId id="311" r:id="rId48"/>
    <p:sldId id="367" r:id="rId49"/>
    <p:sldId id="368" r:id="rId50"/>
    <p:sldId id="366" r:id="rId51"/>
    <p:sldId id="338" r:id="rId52"/>
    <p:sldId id="328" r:id="rId53"/>
    <p:sldId id="317" r:id="rId54"/>
    <p:sldId id="370" r:id="rId55"/>
    <p:sldId id="371" r:id="rId56"/>
    <p:sldId id="326" r:id="rId57"/>
    <p:sldId id="369" r:id="rId5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44" autoAdjust="0"/>
    <p:restoredTop sz="92223" autoAdjust="0"/>
  </p:normalViewPr>
  <p:slideViewPr>
    <p:cSldViewPr snapToGrid="0">
      <p:cViewPr varScale="1">
        <p:scale>
          <a:sx n="85" d="100"/>
          <a:sy n="85" d="100"/>
        </p:scale>
        <p:origin x="1301" y="48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高歌" userId="d8a25b1d-6c3e-4cc3-9e77-5cd4abedca6a" providerId="ADAL" clId="{D07840F1-D86A-4C1B-81C1-D45B6FF06BBC}"/>
    <pc:docChg chg="modSld">
      <pc:chgData name="高歌" userId="d8a25b1d-6c3e-4cc3-9e77-5cd4abedca6a" providerId="ADAL" clId="{D07840F1-D86A-4C1B-81C1-D45B6FF06BBC}" dt="2022-10-27T16:06:40.033" v="6" actId="478"/>
      <pc:docMkLst>
        <pc:docMk/>
      </pc:docMkLst>
      <pc:sldChg chg="delSp">
        <pc:chgData name="高歌" userId="d8a25b1d-6c3e-4cc3-9e77-5cd4abedca6a" providerId="ADAL" clId="{D07840F1-D86A-4C1B-81C1-D45B6FF06BBC}" dt="2022-10-27T16:00:22.657" v="0" actId="478"/>
        <pc:sldMkLst>
          <pc:docMk/>
          <pc:sldMk cId="0" sldId="346"/>
        </pc:sldMkLst>
        <pc:spChg chg="del">
          <ac:chgData name="高歌" userId="d8a25b1d-6c3e-4cc3-9e77-5cd4abedca6a" providerId="ADAL" clId="{D07840F1-D86A-4C1B-81C1-D45B6FF06BBC}" dt="2022-10-27T16:00:22.657" v="0" actId="478"/>
          <ac:spMkLst>
            <pc:docMk/>
            <pc:sldMk cId="0" sldId="346"/>
            <ac:spMk id="11267" creationId="{1B368264-FB92-034B-41BC-FB959275B733}"/>
          </ac:spMkLst>
        </pc:spChg>
      </pc:sldChg>
      <pc:sldChg chg="delSp">
        <pc:chgData name="高歌" userId="d8a25b1d-6c3e-4cc3-9e77-5cd4abedca6a" providerId="ADAL" clId="{D07840F1-D86A-4C1B-81C1-D45B6FF06BBC}" dt="2022-10-27T16:00:35.277" v="2" actId="478"/>
        <pc:sldMkLst>
          <pc:docMk/>
          <pc:sldMk cId="0" sldId="347"/>
        </pc:sldMkLst>
        <pc:spChg chg="del">
          <ac:chgData name="高歌" userId="d8a25b1d-6c3e-4cc3-9e77-5cd4abedca6a" providerId="ADAL" clId="{D07840F1-D86A-4C1B-81C1-D45B6FF06BBC}" dt="2022-10-27T16:00:35.277" v="2" actId="478"/>
          <ac:spMkLst>
            <pc:docMk/>
            <pc:sldMk cId="0" sldId="347"/>
            <ac:spMk id="16387" creationId="{1D360273-6901-9129-72B8-FCE9C5F036D9}"/>
          </ac:spMkLst>
        </pc:spChg>
      </pc:sldChg>
      <pc:sldChg chg="delSp">
        <pc:chgData name="高歌" userId="d8a25b1d-6c3e-4cc3-9e77-5cd4abedca6a" providerId="ADAL" clId="{D07840F1-D86A-4C1B-81C1-D45B6FF06BBC}" dt="2022-10-27T16:00:29.470" v="1" actId="478"/>
        <pc:sldMkLst>
          <pc:docMk/>
          <pc:sldMk cId="0" sldId="349"/>
        </pc:sldMkLst>
        <pc:spChg chg="del">
          <ac:chgData name="高歌" userId="d8a25b1d-6c3e-4cc3-9e77-5cd4abedca6a" providerId="ADAL" clId="{D07840F1-D86A-4C1B-81C1-D45B6FF06BBC}" dt="2022-10-27T16:00:29.470" v="1" actId="478"/>
          <ac:spMkLst>
            <pc:docMk/>
            <pc:sldMk cId="0" sldId="349"/>
            <ac:spMk id="13315" creationId="{213B6D50-D819-E268-E1BA-5587F21B9433}"/>
          </ac:spMkLst>
        </pc:spChg>
      </pc:sldChg>
      <pc:sldChg chg="delSp modSp">
        <pc:chgData name="高歌" userId="d8a25b1d-6c3e-4cc3-9e77-5cd4abedca6a" providerId="ADAL" clId="{D07840F1-D86A-4C1B-81C1-D45B6FF06BBC}" dt="2022-10-27T16:06:40.033" v="6" actId="478"/>
        <pc:sldMkLst>
          <pc:docMk/>
          <pc:sldMk cId="0" sldId="360"/>
        </pc:sldMkLst>
        <pc:spChg chg="del">
          <ac:chgData name="高歌" userId="d8a25b1d-6c3e-4cc3-9e77-5cd4abedca6a" providerId="ADAL" clId="{D07840F1-D86A-4C1B-81C1-D45B6FF06BBC}" dt="2022-10-27T16:06:40.033" v="6" actId="478"/>
          <ac:spMkLst>
            <pc:docMk/>
            <pc:sldMk cId="0" sldId="360"/>
            <ac:spMk id="37891" creationId="{9B437850-AA2B-773D-4A89-709103ED2167}"/>
          </ac:spMkLst>
        </pc:spChg>
        <pc:picChg chg="mod">
          <ac:chgData name="高歌" userId="d8a25b1d-6c3e-4cc3-9e77-5cd4abedca6a" providerId="ADAL" clId="{D07840F1-D86A-4C1B-81C1-D45B6FF06BBC}" dt="2022-10-27T16:06:37.519" v="5" actId="1076"/>
          <ac:picMkLst>
            <pc:docMk/>
            <pc:sldMk cId="0" sldId="360"/>
            <ac:picMk id="37892" creationId="{FB1DD00C-8027-A30B-0FC8-9C214E3A795A}"/>
          </ac:picMkLst>
        </pc:picChg>
      </pc:sldChg>
      <pc:sldChg chg="delSp">
        <pc:chgData name="高歌" userId="d8a25b1d-6c3e-4cc3-9e77-5cd4abedca6a" providerId="ADAL" clId="{D07840F1-D86A-4C1B-81C1-D45B6FF06BBC}" dt="2022-10-27T16:00:55.850" v="3" actId="478"/>
        <pc:sldMkLst>
          <pc:docMk/>
          <pc:sldMk cId="0" sldId="370"/>
        </pc:sldMkLst>
        <pc:spChg chg="del">
          <ac:chgData name="高歌" userId="d8a25b1d-6c3e-4cc3-9e77-5cd4abedca6a" providerId="ADAL" clId="{D07840F1-D86A-4C1B-81C1-D45B6FF06BBC}" dt="2022-10-27T16:00:55.850" v="3" actId="478"/>
          <ac:spMkLst>
            <pc:docMk/>
            <pc:sldMk cId="0" sldId="370"/>
            <ac:spMk id="57347" creationId="{6E1BF3EE-C977-D7A9-2790-7CE43D525AC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367AE99-7E88-214A-8125-62041F9764C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6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577" tIns="45789" rIns="91577" bIns="45789" numCol="1" anchor="ctr" anchorCtr="0" compatLnSpc="1">
            <a:prstTxWarp prst="textNoShape">
              <a:avLst/>
            </a:prstTxWarp>
          </a:bodyPr>
          <a:lstStyle>
            <a:lvl1pPr defTabSz="915988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E3287A95-FAA2-9E67-EF48-A857F3D5A06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22738" y="0"/>
            <a:ext cx="32051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577" tIns="45789" rIns="91577" bIns="45789" numCol="1" anchor="ctr" anchorCtr="0" compatLnSpc="1">
            <a:prstTxWarp prst="textNoShape">
              <a:avLst/>
            </a:prstTxWarp>
          </a:bodyPr>
          <a:lstStyle>
            <a:lvl1pPr algn="r" defTabSz="915988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C0059C16-25FA-4134-61B7-A502FED3471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56700"/>
            <a:ext cx="3206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</a:bodyPr>
          <a:lstStyle>
            <a:lvl1pPr defTabSz="915988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4FB876A5-5EAA-C306-58E9-ECF7E5E32A5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22738" y="9156700"/>
            <a:ext cx="32051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/>
            </a:lvl1pPr>
          </a:lstStyle>
          <a:p>
            <a:fld id="{8E952155-BBC4-491E-9DFB-75803B124F3A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48A0CC2-3696-90B7-AE61-8E95B52067A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C9F2151-80A7-4BA5-3D36-0CBF8D58274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44" name="Rectangle 4">
            <a:extLst>
              <a:ext uri="{FF2B5EF4-FFF2-40B4-BE49-F238E27FC236}">
                <a16:creationId xmlns:a16="http://schemas.microsoft.com/office/drawing/2014/main" id="{8249E735-DA3E-EEAD-ABDA-CBBFB6C74BA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834A4970-BCCC-394F-EDA7-EC0C256AC4A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61FF4561-F2CD-FFC0-4F94-B55E35AF56E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6660" tIns="48329" rIns="96660" bIns="48329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9EAF7496-D4EE-6FA0-A24B-17A4245092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fld id="{FF31464B-F02A-436D-9F31-8D7348A693C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1464B-F02A-436D-9F31-8D7348A693CC}" type="slidenum">
              <a:rPr lang="zh-CN" altLang="en-US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9543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77EE1AF8-A744-F3BF-EA00-6D7C5BE3C0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B1EF9696-61A1-7CBC-2BC1-D6E51EF3EB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2576C8E6-DC7E-0BCB-596E-99314CFF63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46EBDBE0-82BA-B4E9-25C7-4D6667B50D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A60B21D4-0254-2044-B9CF-CBAFD056C9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7CC1092C-61DF-4EA0-9FB5-035654456FF0}" type="slidenum">
              <a:rPr lang="en-US" altLang="zh-CN">
                <a:latin typeface="Times New Roman" panose="02020603050405020304" pitchFamily="18" charset="0"/>
                <a:ea typeface="MS PGothic" panose="020B0600070205080204" pitchFamily="34" charset="-128"/>
              </a:rPr>
              <a:pPr/>
              <a:t>14</a:t>
            </a:fld>
            <a:endParaRPr lang="en-US" altLang="zh-CN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06B3FED9-389E-424D-59EA-16646FAC37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B739FD14-88CA-9F63-67BB-C0DC3F2606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47C509EA-A937-0A03-9002-2D8354A7AA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26DE839A-4F6F-05D0-AEE3-CB14CFF788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5685FF9B-1554-2EDA-DC8D-C49670B51B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CB304E43-54DA-4924-9F1B-2BB9A82BC06F}" type="slidenum">
              <a:rPr lang="zh-CN" altLang="en-US">
                <a:latin typeface="Times New Roman" panose="02020603050405020304" pitchFamily="18" charset="0"/>
              </a:rPr>
              <a:pPr/>
              <a:t>32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08844C90-781E-10A8-8A6C-9F2C0BCDB2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E5019CC9-DCBE-5A07-85F2-4CD2832717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区分策略与机制是一个很重要的原则，如果策略的决定改变越晚，它允许的灵活性可能越大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32A90A65-DEBF-D428-C21E-DA9E946E58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97E5FF1E-33C0-4819-AF8C-E5840CE93371}" type="slidenum">
              <a:rPr lang="en-US" altLang="zh-CN">
                <a:latin typeface="Times New Roman" panose="02020603050405020304" pitchFamily="18" charset="0"/>
                <a:ea typeface="MS PGothic" panose="020B0600070205080204" pitchFamily="34" charset="-128"/>
              </a:rPr>
              <a:pPr/>
              <a:t>48</a:t>
            </a:fld>
            <a:endParaRPr lang="en-US" altLang="zh-CN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E13B1A28-074C-D08D-F7C6-ED05BF3C03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E4E9AAC3-EBEA-BD99-40A3-A5C4E6CF0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DEA15AED-3812-47D8-44DE-AB191F7CC4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887BE155-58A7-4251-9175-76219A66CDB8}" type="slidenum">
              <a:rPr lang="en-US" altLang="zh-CN">
                <a:latin typeface="Times New Roman" panose="02020603050405020304" pitchFamily="18" charset="0"/>
                <a:ea typeface="MS PGothic" panose="020B0600070205080204" pitchFamily="34" charset="-128"/>
              </a:rPr>
              <a:pPr/>
              <a:t>49</a:t>
            </a:fld>
            <a:endParaRPr lang="en-US" altLang="zh-CN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2B5FAA32-CC97-F58F-8527-625BF6254D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9C1E033D-4605-F0EA-55F5-570DF64BB9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gradFill rotWithShape="0">
          <a:gsLst>
            <a:gs pos="0">
              <a:srgbClr val="F8F8F8"/>
            </a:gs>
            <a:gs pos="100000">
              <a:srgbClr val="99CC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Slide_iconblue_pc">
            <a:extLst>
              <a:ext uri="{FF2B5EF4-FFF2-40B4-BE49-F238E27FC236}">
                <a16:creationId xmlns:a16="http://schemas.microsoft.com/office/drawing/2014/main" id="{0FC4C444-50EB-D0FE-E4E3-39E9C4E1D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763" y="4829175"/>
            <a:ext cx="2349500" cy="1419225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BD21332_">
            <a:extLst>
              <a:ext uri="{FF2B5EF4-FFF2-40B4-BE49-F238E27FC236}">
                <a16:creationId xmlns:a16="http://schemas.microsoft.com/office/drawing/2014/main" id="{ED896191-08DB-AD36-E086-524037395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75" y="3603625"/>
            <a:ext cx="60356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6BCDACC-FF5A-29BB-63C7-448547EC1E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B30AED9-8C74-10A6-E602-6ADB8F0FA4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8152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37774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3700" y="228600"/>
            <a:ext cx="2019300" cy="5537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905500" cy="5537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97269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04283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08329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27088" y="1282700"/>
            <a:ext cx="3598862" cy="44831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8350" y="1282700"/>
            <a:ext cx="3600450" cy="44831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35438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54406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39772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3876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07765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8633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8F8F8"/>
            </a:gs>
            <a:gs pos="100000">
              <a:srgbClr val="CCEC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AB1735C-F058-DE86-311A-EAD1CCD79D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8" y="1282700"/>
            <a:ext cx="7351712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7" name="Text Box 3">
            <a:extLst>
              <a:ext uri="{FF2B5EF4-FFF2-40B4-BE49-F238E27FC236}">
                <a16:creationId xmlns:a16="http://schemas.microsoft.com/office/drawing/2014/main" id="{3F1F803E-69F4-927A-87B4-65EC484655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6613525"/>
            <a:ext cx="4445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000" b="1">
                <a:solidFill>
                  <a:srgbClr val="993300"/>
                </a:solidFill>
                <a:ea typeface="宋体" panose="02010600030101010101" pitchFamily="2" charset="-122"/>
              </a:rPr>
              <a:t>2.</a:t>
            </a:r>
            <a:fld id="{8BE7D51B-9D03-4803-A04D-DBC45C5DE034}" type="slidenum">
              <a:rPr lang="en-US" altLang="zh-CN" sz="1000" b="1">
                <a:solidFill>
                  <a:srgbClr val="993300"/>
                </a:solidFill>
                <a:ea typeface="宋体" panose="02010600030101010101" pitchFamily="2" charset="-122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zh-CN" sz="1000" b="1">
              <a:solidFill>
                <a:srgbClr val="993300"/>
              </a:solidFill>
              <a:ea typeface="宋体" panose="02010600030101010101" pitchFamily="2" charset="-122"/>
            </a:endParaRPr>
          </a:p>
        </p:txBody>
      </p:sp>
      <p:sp>
        <p:nvSpPr>
          <p:cNvPr id="142340" name="Rectangle 4">
            <a:extLst>
              <a:ext uri="{FF2B5EF4-FFF2-40B4-BE49-F238E27FC236}">
                <a16:creationId xmlns:a16="http://schemas.microsoft.com/office/drawing/2014/main" id="{D88BED4A-1481-706C-86A9-D09E307DA9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8077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Freeform 5">
            <a:extLst>
              <a:ext uri="{FF2B5EF4-FFF2-40B4-BE49-F238E27FC236}">
                <a16:creationId xmlns:a16="http://schemas.microsoft.com/office/drawing/2014/main" id="{D05F0249-2DBF-AE63-08F1-03FCA8EF5A2F}"/>
              </a:ext>
            </a:extLst>
          </p:cNvPr>
          <p:cNvSpPr>
            <a:spLocks/>
          </p:cNvSpPr>
          <p:nvPr/>
        </p:nvSpPr>
        <p:spPr bwMode="auto">
          <a:xfrm rot="8361210" flipV="1">
            <a:off x="1609725" y="4962525"/>
            <a:ext cx="9525" cy="1588"/>
          </a:xfrm>
          <a:custGeom>
            <a:avLst/>
            <a:gdLst>
              <a:gd name="T0" fmla="*/ 2147483647 w 20"/>
              <a:gd name="T1" fmla="*/ 2147483647 h 4"/>
              <a:gd name="T2" fmla="*/ 0 w 20"/>
              <a:gd name="T3" fmla="*/ 0 h 4"/>
              <a:gd name="T4" fmla="*/ 2147483647 w 20"/>
              <a:gd name="T5" fmla="*/ 0 h 4"/>
              <a:gd name="T6" fmla="*/ 2147483647 w 20"/>
              <a:gd name="T7" fmla="*/ 2147483647 h 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" h="4">
                <a:moveTo>
                  <a:pt x="20" y="4"/>
                </a:moveTo>
                <a:lnTo>
                  <a:pt x="0" y="0"/>
                </a:lnTo>
                <a:lnTo>
                  <a:pt x="16" y="0"/>
                </a:lnTo>
                <a:lnTo>
                  <a:pt x="20" y="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0" name="Freeform 6">
            <a:extLst>
              <a:ext uri="{FF2B5EF4-FFF2-40B4-BE49-F238E27FC236}">
                <a16:creationId xmlns:a16="http://schemas.microsoft.com/office/drawing/2014/main" id="{D7BF953B-E252-375C-013D-3B84016902D5}"/>
              </a:ext>
            </a:extLst>
          </p:cNvPr>
          <p:cNvSpPr>
            <a:spLocks/>
          </p:cNvSpPr>
          <p:nvPr/>
        </p:nvSpPr>
        <p:spPr bwMode="auto">
          <a:xfrm rot="10665470" flipV="1">
            <a:off x="1189038" y="4205288"/>
            <a:ext cx="4762" cy="1587"/>
          </a:xfrm>
          <a:custGeom>
            <a:avLst/>
            <a:gdLst>
              <a:gd name="T0" fmla="*/ 2147483647 w 12"/>
              <a:gd name="T1" fmla="*/ 2147483647 h 4"/>
              <a:gd name="T2" fmla="*/ 0 w 12"/>
              <a:gd name="T3" fmla="*/ 0 h 4"/>
              <a:gd name="T4" fmla="*/ 2147483647 w 12"/>
              <a:gd name="T5" fmla="*/ 0 h 4"/>
              <a:gd name="T6" fmla="*/ 2147483647 w 12"/>
              <a:gd name="T7" fmla="*/ 2147483647 h 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" h="4">
                <a:moveTo>
                  <a:pt x="12" y="4"/>
                </a:moveTo>
                <a:lnTo>
                  <a:pt x="0" y="0"/>
                </a:lnTo>
                <a:lnTo>
                  <a:pt x="12" y="0"/>
                </a:lnTo>
                <a:lnTo>
                  <a:pt x="12" y="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1" name="Freeform 7">
            <a:extLst>
              <a:ext uri="{FF2B5EF4-FFF2-40B4-BE49-F238E27FC236}">
                <a16:creationId xmlns:a16="http://schemas.microsoft.com/office/drawing/2014/main" id="{56C1B867-DED9-34CD-A114-C4C80D62F5B3}"/>
              </a:ext>
            </a:extLst>
          </p:cNvPr>
          <p:cNvSpPr>
            <a:spLocks/>
          </p:cNvSpPr>
          <p:nvPr/>
        </p:nvSpPr>
        <p:spPr bwMode="auto">
          <a:xfrm>
            <a:off x="5164138" y="4206875"/>
            <a:ext cx="7937" cy="9525"/>
          </a:xfrm>
          <a:custGeom>
            <a:avLst/>
            <a:gdLst>
              <a:gd name="T0" fmla="*/ 2147483647 w 12"/>
              <a:gd name="T1" fmla="*/ 2147483647 h 12"/>
              <a:gd name="T2" fmla="*/ 0 w 12"/>
              <a:gd name="T3" fmla="*/ 2147483647 h 12"/>
              <a:gd name="T4" fmla="*/ 2147483647 w 12"/>
              <a:gd name="T5" fmla="*/ 0 h 12"/>
              <a:gd name="T6" fmla="*/ 2147483647 w 12"/>
              <a:gd name="T7" fmla="*/ 2147483647 h 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" h="12">
                <a:moveTo>
                  <a:pt x="7" y="12"/>
                </a:moveTo>
                <a:lnTo>
                  <a:pt x="0" y="10"/>
                </a:lnTo>
                <a:lnTo>
                  <a:pt x="12" y="0"/>
                </a:lnTo>
                <a:lnTo>
                  <a:pt x="7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2" name="Freeform 10">
            <a:extLst>
              <a:ext uri="{FF2B5EF4-FFF2-40B4-BE49-F238E27FC236}">
                <a16:creationId xmlns:a16="http://schemas.microsoft.com/office/drawing/2014/main" id="{C4EFB946-7CE1-3D49-3E44-2FD17095FCD5}"/>
              </a:ext>
            </a:extLst>
          </p:cNvPr>
          <p:cNvSpPr>
            <a:spLocks/>
          </p:cNvSpPr>
          <p:nvPr/>
        </p:nvSpPr>
        <p:spPr bwMode="auto">
          <a:xfrm>
            <a:off x="-1658938" y="1109663"/>
            <a:ext cx="4763" cy="1587"/>
          </a:xfrm>
          <a:custGeom>
            <a:avLst/>
            <a:gdLst>
              <a:gd name="T0" fmla="*/ 2147483647 w 13"/>
              <a:gd name="T1" fmla="*/ 0 h 1587"/>
              <a:gd name="T2" fmla="*/ 0 w 13"/>
              <a:gd name="T3" fmla="*/ 0 h 1587"/>
              <a:gd name="T4" fmla="*/ 2147483647 w 13"/>
              <a:gd name="T5" fmla="*/ 0 h 1587"/>
              <a:gd name="T6" fmla="*/ 2147483647 w 13"/>
              <a:gd name="T7" fmla="*/ 0 h 158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3" h="1587">
                <a:moveTo>
                  <a:pt x="13" y="0"/>
                </a:moveTo>
                <a:lnTo>
                  <a:pt x="0" y="0"/>
                </a:lnTo>
                <a:lnTo>
                  <a:pt x="7" y="0"/>
                </a:lnTo>
                <a:lnTo>
                  <a:pt x="1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3" name="Freeform 11">
            <a:extLst>
              <a:ext uri="{FF2B5EF4-FFF2-40B4-BE49-F238E27FC236}">
                <a16:creationId xmlns:a16="http://schemas.microsoft.com/office/drawing/2014/main" id="{E514562B-BF18-46AD-1ACD-C2BBF99DA2B4}"/>
              </a:ext>
            </a:extLst>
          </p:cNvPr>
          <p:cNvSpPr>
            <a:spLocks/>
          </p:cNvSpPr>
          <p:nvPr/>
        </p:nvSpPr>
        <p:spPr bwMode="auto">
          <a:xfrm>
            <a:off x="-898525" y="1169988"/>
            <a:ext cx="3175" cy="1587"/>
          </a:xfrm>
          <a:custGeom>
            <a:avLst/>
            <a:gdLst>
              <a:gd name="T0" fmla="*/ 0 w 10"/>
              <a:gd name="T1" fmla="*/ 0 h 1587"/>
              <a:gd name="T2" fmla="*/ 2147483647 w 10"/>
              <a:gd name="T3" fmla="*/ 0 h 1587"/>
              <a:gd name="T4" fmla="*/ 2147483647 w 10"/>
              <a:gd name="T5" fmla="*/ 0 h 1587"/>
              <a:gd name="T6" fmla="*/ 0 w 10"/>
              <a:gd name="T7" fmla="*/ 0 h 158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" h="1587">
                <a:moveTo>
                  <a:pt x="0" y="0"/>
                </a:moveTo>
                <a:lnTo>
                  <a:pt x="10" y="0"/>
                </a:lnTo>
                <a:lnTo>
                  <a:pt x="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6" name="Rectangle 12">
            <a:extLst>
              <a:ext uri="{FF2B5EF4-FFF2-40B4-BE49-F238E27FC236}">
                <a16:creationId xmlns:a16="http://schemas.microsoft.com/office/drawing/2014/main" id="{6B10CD90-6522-5621-96C4-DDCF4EA0C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9550" y="423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5" name="Freeform 13">
            <a:extLst>
              <a:ext uri="{FF2B5EF4-FFF2-40B4-BE49-F238E27FC236}">
                <a16:creationId xmlns:a16="http://schemas.microsoft.com/office/drawing/2014/main" id="{C2DE4091-1A36-25B0-4BA6-28C0D3953994}"/>
              </a:ext>
            </a:extLst>
          </p:cNvPr>
          <p:cNvSpPr>
            <a:spLocks/>
          </p:cNvSpPr>
          <p:nvPr/>
        </p:nvSpPr>
        <p:spPr bwMode="auto">
          <a:xfrm>
            <a:off x="-1466850" y="889000"/>
            <a:ext cx="6350" cy="1588"/>
          </a:xfrm>
          <a:custGeom>
            <a:avLst/>
            <a:gdLst>
              <a:gd name="T0" fmla="*/ 0 w 18"/>
              <a:gd name="T1" fmla="*/ 2147483647 h 7"/>
              <a:gd name="T2" fmla="*/ 2147483647 w 18"/>
              <a:gd name="T3" fmla="*/ 0 h 7"/>
              <a:gd name="T4" fmla="*/ 2147483647 w 18"/>
              <a:gd name="T5" fmla="*/ 0 h 7"/>
              <a:gd name="T6" fmla="*/ 0 w 18"/>
              <a:gd name="T7" fmla="*/ 2147483647 h 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" h="7">
                <a:moveTo>
                  <a:pt x="0" y="7"/>
                </a:moveTo>
                <a:lnTo>
                  <a:pt x="12" y="0"/>
                </a:lnTo>
                <a:lnTo>
                  <a:pt x="18" y="0"/>
                </a:lnTo>
                <a:lnTo>
                  <a:pt x="0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Freeform 14">
            <a:extLst>
              <a:ext uri="{FF2B5EF4-FFF2-40B4-BE49-F238E27FC236}">
                <a16:creationId xmlns:a16="http://schemas.microsoft.com/office/drawing/2014/main" id="{DA35C6F4-3076-BA22-C312-3B93DDEF81B0}"/>
              </a:ext>
            </a:extLst>
          </p:cNvPr>
          <p:cNvSpPr>
            <a:spLocks/>
          </p:cNvSpPr>
          <p:nvPr/>
        </p:nvSpPr>
        <p:spPr bwMode="auto">
          <a:xfrm>
            <a:off x="-1639888" y="1144588"/>
            <a:ext cx="1588" cy="6350"/>
          </a:xfrm>
          <a:custGeom>
            <a:avLst/>
            <a:gdLst>
              <a:gd name="T0" fmla="*/ 0 w 6"/>
              <a:gd name="T1" fmla="*/ 2147483647 h 16"/>
              <a:gd name="T2" fmla="*/ 2147483647 w 6"/>
              <a:gd name="T3" fmla="*/ 0 h 16"/>
              <a:gd name="T4" fmla="*/ 2147483647 w 6"/>
              <a:gd name="T5" fmla="*/ 2147483647 h 16"/>
              <a:gd name="T6" fmla="*/ 0 w 6"/>
              <a:gd name="T7" fmla="*/ 2147483647 h 1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" h="16">
                <a:moveTo>
                  <a:pt x="0" y="16"/>
                </a:moveTo>
                <a:lnTo>
                  <a:pt x="6" y="0"/>
                </a:lnTo>
                <a:lnTo>
                  <a:pt x="3" y="13"/>
                </a:lnTo>
                <a:lnTo>
                  <a:pt x="0" y="1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7" name="Freeform 15">
            <a:extLst>
              <a:ext uri="{FF2B5EF4-FFF2-40B4-BE49-F238E27FC236}">
                <a16:creationId xmlns:a16="http://schemas.microsoft.com/office/drawing/2014/main" id="{791E1704-B328-F3F6-D76A-9773388207FC}"/>
              </a:ext>
            </a:extLst>
          </p:cNvPr>
          <p:cNvSpPr>
            <a:spLocks/>
          </p:cNvSpPr>
          <p:nvPr/>
        </p:nvSpPr>
        <p:spPr bwMode="auto">
          <a:xfrm>
            <a:off x="-1247775" y="1146175"/>
            <a:ext cx="4762" cy="7938"/>
          </a:xfrm>
          <a:custGeom>
            <a:avLst/>
            <a:gdLst>
              <a:gd name="T0" fmla="*/ 2147483647 w 11"/>
              <a:gd name="T1" fmla="*/ 2147483647 h 20"/>
              <a:gd name="T2" fmla="*/ 0 w 11"/>
              <a:gd name="T3" fmla="*/ 0 h 20"/>
              <a:gd name="T4" fmla="*/ 2147483647 w 11"/>
              <a:gd name="T5" fmla="*/ 2147483647 h 20"/>
              <a:gd name="T6" fmla="*/ 2147483647 w 11"/>
              <a:gd name="T7" fmla="*/ 2147483647 h 2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" h="20">
                <a:moveTo>
                  <a:pt x="8" y="20"/>
                </a:moveTo>
                <a:lnTo>
                  <a:pt x="0" y="0"/>
                </a:lnTo>
                <a:lnTo>
                  <a:pt x="11" y="16"/>
                </a:lnTo>
                <a:lnTo>
                  <a:pt x="8" y="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8" name="Freeform 16">
            <a:extLst>
              <a:ext uri="{FF2B5EF4-FFF2-40B4-BE49-F238E27FC236}">
                <a16:creationId xmlns:a16="http://schemas.microsoft.com/office/drawing/2014/main" id="{B16EB1E8-033E-48DB-0E3F-5674FA6969C8}"/>
              </a:ext>
            </a:extLst>
          </p:cNvPr>
          <p:cNvSpPr>
            <a:spLocks/>
          </p:cNvSpPr>
          <p:nvPr/>
        </p:nvSpPr>
        <p:spPr bwMode="auto">
          <a:xfrm>
            <a:off x="-1101725" y="1228725"/>
            <a:ext cx="1587" cy="6350"/>
          </a:xfrm>
          <a:custGeom>
            <a:avLst/>
            <a:gdLst>
              <a:gd name="T0" fmla="*/ 0 w 7"/>
              <a:gd name="T1" fmla="*/ 2147483647 h 14"/>
              <a:gd name="T2" fmla="*/ 2147483647 w 7"/>
              <a:gd name="T3" fmla="*/ 0 h 14"/>
              <a:gd name="T4" fmla="*/ 2147483647 w 7"/>
              <a:gd name="T5" fmla="*/ 2147483647 h 14"/>
              <a:gd name="T6" fmla="*/ 0 w 7"/>
              <a:gd name="T7" fmla="*/ 2147483647 h 1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" h="14">
                <a:moveTo>
                  <a:pt x="0" y="14"/>
                </a:moveTo>
                <a:lnTo>
                  <a:pt x="7" y="0"/>
                </a:lnTo>
                <a:lnTo>
                  <a:pt x="7" y="7"/>
                </a:lnTo>
                <a:lnTo>
                  <a:pt x="0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9" name="Freeform 17">
            <a:extLst>
              <a:ext uri="{FF2B5EF4-FFF2-40B4-BE49-F238E27FC236}">
                <a16:creationId xmlns:a16="http://schemas.microsoft.com/office/drawing/2014/main" id="{918E24C3-C4B2-2E37-D017-436B20A69DF2}"/>
              </a:ext>
            </a:extLst>
          </p:cNvPr>
          <p:cNvSpPr>
            <a:spLocks/>
          </p:cNvSpPr>
          <p:nvPr/>
        </p:nvSpPr>
        <p:spPr bwMode="auto">
          <a:xfrm>
            <a:off x="-1303338" y="1270000"/>
            <a:ext cx="12700" cy="1588"/>
          </a:xfrm>
          <a:custGeom>
            <a:avLst/>
            <a:gdLst>
              <a:gd name="T0" fmla="*/ 0 w 30"/>
              <a:gd name="T1" fmla="*/ 2147483647 h 3"/>
              <a:gd name="T2" fmla="*/ 2147483647 w 30"/>
              <a:gd name="T3" fmla="*/ 0 h 3"/>
              <a:gd name="T4" fmla="*/ 2147483647 w 30"/>
              <a:gd name="T5" fmla="*/ 0 h 3"/>
              <a:gd name="T6" fmla="*/ 0 w 30"/>
              <a:gd name="T7" fmla="*/ 2147483647 h 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0" h="3">
                <a:moveTo>
                  <a:pt x="0" y="3"/>
                </a:moveTo>
                <a:lnTo>
                  <a:pt x="15" y="0"/>
                </a:lnTo>
                <a:lnTo>
                  <a:pt x="30" y="0"/>
                </a:lnTo>
                <a:lnTo>
                  <a:pt x="0" y="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0" name="Freeform 18">
            <a:extLst>
              <a:ext uri="{FF2B5EF4-FFF2-40B4-BE49-F238E27FC236}">
                <a16:creationId xmlns:a16="http://schemas.microsoft.com/office/drawing/2014/main" id="{A3A86286-172F-E389-3ACE-900CBEDF60E9}"/>
              </a:ext>
            </a:extLst>
          </p:cNvPr>
          <p:cNvSpPr>
            <a:spLocks/>
          </p:cNvSpPr>
          <p:nvPr/>
        </p:nvSpPr>
        <p:spPr bwMode="auto">
          <a:xfrm>
            <a:off x="1176338" y="885825"/>
            <a:ext cx="4762" cy="9525"/>
          </a:xfrm>
          <a:custGeom>
            <a:avLst/>
            <a:gdLst>
              <a:gd name="T0" fmla="*/ 0 w 9"/>
              <a:gd name="T1" fmla="*/ 2147483647 h 24"/>
              <a:gd name="T2" fmla="*/ 2147483647 w 9"/>
              <a:gd name="T3" fmla="*/ 0 h 24"/>
              <a:gd name="T4" fmla="*/ 2147483647 w 9"/>
              <a:gd name="T5" fmla="*/ 2147483647 h 24"/>
              <a:gd name="T6" fmla="*/ 0 w 9"/>
              <a:gd name="T7" fmla="*/ 2147483647 h 2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" h="24">
                <a:moveTo>
                  <a:pt x="0" y="24"/>
                </a:moveTo>
                <a:lnTo>
                  <a:pt x="9" y="0"/>
                </a:lnTo>
                <a:lnTo>
                  <a:pt x="6" y="17"/>
                </a:lnTo>
                <a:lnTo>
                  <a:pt x="0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41" name="Picture 19" descr="Slide_iconblue_pc">
            <a:extLst>
              <a:ext uri="{FF2B5EF4-FFF2-40B4-BE49-F238E27FC236}">
                <a16:creationId xmlns:a16="http://schemas.microsoft.com/office/drawing/2014/main" id="{D6D26842-3BA7-A151-6D7F-D6D33071F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475" y="6010275"/>
            <a:ext cx="1011238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20" descr="Slide_iconvertical">
            <a:extLst>
              <a:ext uri="{FF2B5EF4-FFF2-40B4-BE49-F238E27FC236}">
                <a16:creationId xmlns:a16="http://schemas.microsoft.com/office/drawing/2014/main" id="{52353934-F1C3-56FB-7E81-206F39E14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0075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 kern="1200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Helvetica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Helvetica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Helvetica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Helvetica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Helvetica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Helvetica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Helvetica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Helvetica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2" charset="2"/>
        <a:buChar char="n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2" charset="2"/>
        <a:buChar char="l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8" name="Rectangle 4">
            <a:extLst>
              <a:ext uri="{FF2B5EF4-FFF2-40B4-BE49-F238E27FC236}">
                <a16:creationId xmlns:a16="http://schemas.microsoft.com/office/drawing/2014/main" id="{41353813-3DB7-F541-7F7A-4A7F6A88092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2286000"/>
            <a:ext cx="845820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ea typeface="宋体" panose="02010600030101010101" pitchFamily="2" charset="-122"/>
              </a:rPr>
              <a:t>第</a:t>
            </a:r>
            <a:r>
              <a:rPr lang="en-US" altLang="zh-CN" dirty="0">
                <a:ea typeface="宋体" panose="02010600030101010101" pitchFamily="2" charset="-122"/>
              </a:rPr>
              <a:t>2</a:t>
            </a:r>
            <a:r>
              <a:rPr lang="zh-CN" altLang="en-US" dirty="0">
                <a:ea typeface="宋体" panose="02010600030101010101" pitchFamily="2" charset="-122"/>
              </a:rPr>
              <a:t>章</a:t>
            </a:r>
            <a:r>
              <a:rPr lang="en-US" altLang="zh-CN" dirty="0">
                <a:ea typeface="宋体" panose="02010600030101010101" pitchFamily="2" charset="-122"/>
              </a:rPr>
              <a:t>  </a:t>
            </a:r>
            <a:r>
              <a:rPr lang="zh-CN" altLang="en-US" dirty="0">
                <a:ea typeface="宋体" panose="02010600030101010101" pitchFamily="2" charset="-122"/>
              </a:rPr>
              <a:t>操作系统结构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8005CC4F-9598-A5C4-C815-6317C9AFD1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a typeface="宋体" panose="02010600030101010101" pitchFamily="2" charset="-122"/>
              </a:rPr>
              <a:t>GUI(Graphical User Interface)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DF49411B-3B2E-2601-AE7B-D98DADEFFD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用户界面友好的桌面接口</a:t>
            </a:r>
          </a:p>
          <a:p>
            <a:pPr lvl="1"/>
            <a:r>
              <a:rPr lang="zh-CN" altLang="en-US">
                <a:ea typeface="宋体" panose="02010600030101010101" pitchFamily="2" charset="-122"/>
              </a:rPr>
              <a:t>通常使用鼠标、键盘和监视器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 b="1">
                <a:ea typeface="宋体" panose="02010600030101010101" pitchFamily="2" charset="-122"/>
              </a:rPr>
              <a:t>图标</a:t>
            </a:r>
            <a:r>
              <a:rPr lang="zh-CN" altLang="en-US">
                <a:ea typeface="宋体" panose="02010600030101010101" pitchFamily="2" charset="-122"/>
              </a:rPr>
              <a:t>代表文件、程序、系统功能等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不同对象上鼠标按钮导致不同的动作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GUI</a:t>
            </a:r>
            <a:r>
              <a:rPr lang="zh-CN" altLang="en-US">
                <a:ea typeface="宋体" panose="02010600030101010101" pitchFamily="2" charset="-122"/>
              </a:rPr>
              <a:t>首次出现在 </a:t>
            </a:r>
            <a:r>
              <a:rPr lang="en-US" altLang="zh-CN">
                <a:ea typeface="宋体" panose="02010600030101010101" pitchFamily="2" charset="-122"/>
              </a:rPr>
              <a:t>Xerox PARC</a:t>
            </a:r>
          </a:p>
          <a:p>
            <a:r>
              <a:rPr lang="zh-CN" altLang="en-US">
                <a:ea typeface="宋体" panose="02010600030101010101" pitchFamily="2" charset="-122"/>
              </a:rPr>
              <a:t>许多系统同时包含</a:t>
            </a:r>
            <a:r>
              <a:rPr lang="en-US" altLang="zh-CN">
                <a:ea typeface="宋体" panose="02010600030101010101" pitchFamily="2" charset="-122"/>
              </a:rPr>
              <a:t>CLI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GUI</a:t>
            </a:r>
            <a:r>
              <a:rPr lang="zh-CN" altLang="en-US">
                <a:ea typeface="宋体" panose="02010600030101010101" pitchFamily="2" charset="-122"/>
              </a:rPr>
              <a:t>界面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Microsoft Windows</a:t>
            </a:r>
            <a:r>
              <a:rPr lang="zh-CN" altLang="en-US">
                <a:ea typeface="宋体" panose="02010600030101010101" pitchFamily="2" charset="-122"/>
              </a:rPr>
              <a:t>使用带有命令行的图形界面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Apple Mac OS X </a:t>
            </a:r>
            <a:r>
              <a:rPr lang="zh-CN" altLang="en-US">
                <a:ea typeface="宋体" panose="02010600030101010101" pitchFamily="2" charset="-122"/>
              </a:rPr>
              <a:t>采用 “</a:t>
            </a:r>
            <a:r>
              <a:rPr lang="en-US" altLang="zh-CN">
                <a:ea typeface="宋体" panose="02010600030101010101" pitchFamily="2" charset="-122"/>
              </a:rPr>
              <a:t>Aqua” </a:t>
            </a:r>
            <a:r>
              <a:rPr lang="zh-CN" altLang="en-US">
                <a:ea typeface="宋体" panose="02010600030101010101" pitchFamily="2" charset="-122"/>
              </a:rPr>
              <a:t>界面，</a:t>
            </a:r>
            <a:r>
              <a:rPr lang="en-US" altLang="zh-CN">
                <a:ea typeface="宋体" panose="02010600030101010101" pitchFamily="2" charset="-122"/>
              </a:rPr>
              <a:t>UNIX </a:t>
            </a:r>
            <a:r>
              <a:rPr lang="zh-CN" altLang="en-US">
                <a:ea typeface="宋体" panose="02010600030101010101" pitchFamily="2" charset="-122"/>
              </a:rPr>
              <a:t>使用命令行界面并有多个</a:t>
            </a:r>
            <a:r>
              <a:rPr lang="en-US" altLang="zh-CN">
                <a:ea typeface="宋体" panose="02010600030101010101" pitchFamily="2" charset="-122"/>
              </a:rPr>
              <a:t>shell</a:t>
            </a:r>
            <a:r>
              <a:rPr lang="zh-CN" altLang="en-US">
                <a:ea typeface="宋体" panose="02010600030101010101" pitchFamily="2" charset="-122"/>
              </a:rPr>
              <a:t>可用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Solaris </a:t>
            </a:r>
            <a:r>
              <a:rPr lang="zh-CN" altLang="en-US">
                <a:ea typeface="宋体" panose="02010600030101010101" pitchFamily="2" charset="-122"/>
              </a:rPr>
              <a:t>是 </a:t>
            </a:r>
            <a:r>
              <a:rPr lang="en-US" altLang="zh-CN">
                <a:ea typeface="宋体" panose="02010600030101010101" pitchFamily="2" charset="-122"/>
              </a:rPr>
              <a:t>CLI </a:t>
            </a:r>
            <a:r>
              <a:rPr lang="zh-CN" altLang="en-US">
                <a:ea typeface="宋体" panose="02010600030101010101" pitchFamily="2" charset="-122"/>
              </a:rPr>
              <a:t>界面带有可选的图形界面</a:t>
            </a:r>
            <a:r>
              <a:rPr lang="en-US" altLang="zh-CN">
                <a:ea typeface="宋体" panose="02010600030101010101" pitchFamily="2" charset="-122"/>
              </a:rPr>
              <a:t> (Java </a:t>
            </a:r>
            <a:r>
              <a:rPr lang="zh-CN" altLang="en-US">
                <a:ea typeface="宋体" panose="02010600030101010101" pitchFamily="2" charset="-122"/>
              </a:rPr>
              <a:t>桌面</a:t>
            </a:r>
            <a:r>
              <a:rPr lang="en-US" altLang="zh-CN">
                <a:ea typeface="宋体" panose="02010600030101010101" pitchFamily="2" charset="-122"/>
              </a:rPr>
              <a:t>, KDE)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78646-A0C1-0013-BFB4-44938393E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effectLst/>
                <a:ea typeface="宋体" pitchFamily="2" charset="-122"/>
              </a:rPr>
              <a:t>第一个图形界面</a:t>
            </a:r>
            <a:r>
              <a:rPr lang="en-US" altLang="zh-CN">
                <a:effectLst/>
                <a:ea typeface="宋体" pitchFamily="2" charset="-122"/>
              </a:rPr>
              <a:t>——Xerox Alto</a:t>
            </a:r>
            <a:endParaRPr lang="zh-CN" altLang="en-US">
              <a:effectLst>
                <a:outerShdw blurRad="38100" dist="38100" dir="2700000" algn="tl">
                  <a:srgbClr val="C0C0C0"/>
                </a:outerShdw>
              </a:effectLst>
              <a:ea typeface="宋体" pitchFamily="2" charset="-122"/>
            </a:endParaRPr>
          </a:p>
        </p:txBody>
      </p:sp>
      <p:pic>
        <p:nvPicPr>
          <p:cNvPr id="13316" name="Picture 2" descr="http://coolshell.cn/wp-content/uploads/2009/03/01.gif">
            <a:extLst>
              <a:ext uri="{FF2B5EF4-FFF2-40B4-BE49-F238E27FC236}">
                <a16:creationId xmlns:a16="http://schemas.microsoft.com/office/drawing/2014/main" id="{81FB42C1-5089-95A9-7811-28857513C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084263"/>
            <a:ext cx="3857625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>
            <a:extLst>
              <a:ext uri="{FF2B5EF4-FFF2-40B4-BE49-F238E27FC236}">
                <a16:creationId xmlns:a16="http://schemas.microsoft.com/office/drawing/2014/main" id="{2671CBAF-9BD3-7916-2902-13A5CE1A6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575" y="2276475"/>
            <a:ext cx="3438525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F0B1D3-079E-9335-8B2E-0A71DBEBA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未来的人机接口</a:t>
            </a:r>
          </a:p>
        </p:txBody>
      </p:sp>
      <p:sp>
        <p:nvSpPr>
          <p:cNvPr id="14339" name="内容占位符 2">
            <a:extLst>
              <a:ext uri="{FF2B5EF4-FFF2-40B4-BE49-F238E27FC236}">
                <a16:creationId xmlns:a16="http://schemas.microsoft.com/office/drawing/2014/main" id="{DF1B7EC5-FF49-263C-28AE-DC8E27D86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>
                <a:ea typeface="宋体" panose="02010600030101010101" pitchFamily="2" charset="-122"/>
              </a:rPr>
              <a:t>i-Air Touch </a:t>
            </a:r>
            <a:r>
              <a:rPr lang="zh-CN" altLang="en-US" b="1">
                <a:ea typeface="宋体" panose="02010600030101010101" pitchFamily="2" charset="-122"/>
              </a:rPr>
              <a:t>技术</a:t>
            </a:r>
            <a:endParaRPr lang="en-US" altLang="zh-CN" b="1">
              <a:ea typeface="宋体" panose="02010600030101010101" pitchFamily="2" charset="-122"/>
            </a:endParaRPr>
          </a:p>
          <a:p>
            <a:r>
              <a:rPr lang="zh-CN" altLang="en-US" b="1">
                <a:ea typeface="宋体" panose="02010600030101010101" pitchFamily="2" charset="-122"/>
              </a:rPr>
              <a:t>语音操控</a:t>
            </a:r>
            <a:endParaRPr lang="en-US" altLang="zh-CN" b="1">
              <a:ea typeface="宋体" panose="02010600030101010101" pitchFamily="2" charset="-122"/>
            </a:endParaRPr>
          </a:p>
          <a:p>
            <a:r>
              <a:rPr lang="zh-CN" altLang="en-US" b="1">
                <a:ea typeface="宋体" panose="02010600030101010101" pitchFamily="2" charset="-122"/>
              </a:rPr>
              <a:t>体感操控</a:t>
            </a:r>
            <a:endParaRPr lang="en-US" altLang="zh-CN" b="1">
              <a:ea typeface="宋体" panose="02010600030101010101" pitchFamily="2" charset="-122"/>
            </a:endParaRPr>
          </a:p>
          <a:p>
            <a:r>
              <a:rPr lang="en-US" altLang="zh-CN" b="1">
                <a:ea typeface="宋体" panose="02010600030101010101" pitchFamily="2" charset="-122"/>
              </a:rPr>
              <a:t>……</a:t>
            </a: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14340" name="Picture 2">
            <a:extLst>
              <a:ext uri="{FF2B5EF4-FFF2-40B4-BE49-F238E27FC236}">
                <a16:creationId xmlns:a16="http://schemas.microsoft.com/office/drawing/2014/main" id="{84AA521B-E60E-1414-8950-FFF3BC1B2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25" y="922338"/>
            <a:ext cx="4437063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3">
            <a:extLst>
              <a:ext uri="{FF2B5EF4-FFF2-40B4-BE49-F238E27FC236}">
                <a16:creationId xmlns:a16="http://schemas.microsoft.com/office/drawing/2014/main" id="{42184D85-A97B-2D77-78F9-EB8D5FA99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3930650"/>
            <a:ext cx="415607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4">
            <a:extLst>
              <a:ext uri="{FF2B5EF4-FFF2-40B4-BE49-F238E27FC236}">
                <a16:creationId xmlns:a16="http://schemas.microsoft.com/office/drawing/2014/main" id="{10974B85-2F6D-AE5B-BB38-43CF7E994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25" y="3930650"/>
            <a:ext cx="4437063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CF59BCE1-8260-63CF-88A9-73C69681F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57626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/>
              <a:t>The Mac OS X GUI</a:t>
            </a:r>
          </a:p>
        </p:txBody>
      </p:sp>
      <p:pic>
        <p:nvPicPr>
          <p:cNvPr id="15363" name="Picture 4" descr="2">
            <a:extLst>
              <a:ext uri="{FF2B5EF4-FFF2-40B4-BE49-F238E27FC236}">
                <a16:creationId xmlns:a16="http://schemas.microsoft.com/office/drawing/2014/main" id="{FF23634D-E9AE-038E-065E-321967393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8" y="1274763"/>
            <a:ext cx="6410325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FB37436D-FB67-BFB1-8969-D2AC14B774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2325" y="182563"/>
            <a:ext cx="8229600" cy="57626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00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触摸屏</a:t>
            </a:r>
            <a:r>
              <a:rPr lang="en-US" altLang="zh-CN" sz="300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GUI</a:t>
            </a:r>
          </a:p>
        </p:txBody>
      </p:sp>
      <p:pic>
        <p:nvPicPr>
          <p:cNvPr id="16388" name="Picture 2" descr="http://i2.sinaimg.cn/IT/cr/2010/0407/4226681834.jpg">
            <a:extLst>
              <a:ext uri="{FF2B5EF4-FFF2-40B4-BE49-F238E27FC236}">
                <a16:creationId xmlns:a16="http://schemas.microsoft.com/office/drawing/2014/main" id="{CFCD38A3-E93D-F246-A73A-05ACB94F0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25563"/>
            <a:ext cx="47625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4" descr="http://pic.baike.soso.com/p/20140320/20140320113858-968053632.jpg">
            <a:extLst>
              <a:ext uri="{FF2B5EF4-FFF2-40B4-BE49-F238E27FC236}">
                <a16:creationId xmlns:a16="http://schemas.microsoft.com/office/drawing/2014/main" id="{A4EB9822-5C89-5C93-E0E5-7E2CBF053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63" y="3757613"/>
            <a:ext cx="3800475" cy="227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F217C6A-1169-7026-3227-1842B9760D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3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、系统调用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B601098B-73E9-31C2-92F9-B54F9D9DA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ea typeface="宋体" panose="02010600030101010101" pitchFamily="2" charset="-122"/>
              </a:rPr>
              <a:t>系统调用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F0DC8E-BAD4-C07A-83C4-AE098703FF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操作系统服务的编程接口</a:t>
            </a:r>
            <a:r>
              <a:rPr lang="en-US" altLang="zh-CN">
                <a:ea typeface="宋体" panose="02010600030101010101" pitchFamily="2" charset="-122"/>
              </a:rPr>
              <a:t>-</a:t>
            </a:r>
            <a:r>
              <a:rPr lang="zh-CN" altLang="en-US" b="1">
                <a:ea typeface="宋体" panose="02010600030101010101" pitchFamily="2" charset="-122"/>
              </a:rPr>
              <a:t>面向程序</a:t>
            </a:r>
            <a:endParaRPr lang="en-US" altLang="zh-CN" b="1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通常用高级语言编写</a:t>
            </a:r>
            <a:r>
              <a:rPr lang="en-US" altLang="zh-CN">
                <a:ea typeface="宋体" panose="02010600030101010101" pitchFamily="2" charset="-122"/>
              </a:rPr>
              <a:t> (C or C++)</a:t>
            </a:r>
          </a:p>
          <a:p>
            <a:r>
              <a:rPr lang="zh-CN" altLang="en-US">
                <a:ea typeface="宋体" panose="02010600030101010101" pitchFamily="2" charset="-122"/>
              </a:rPr>
              <a:t>程序通过应用程序接口</a:t>
            </a:r>
            <a:r>
              <a:rPr lang="en-US" altLang="zh-CN" b="1">
                <a:ea typeface="宋体" panose="02010600030101010101" pitchFamily="2" charset="-122"/>
              </a:rPr>
              <a:t>(API)</a:t>
            </a:r>
            <a:r>
              <a:rPr lang="zh-CN" altLang="en-US">
                <a:ea typeface="宋体" panose="02010600030101010101" pitchFamily="2" charset="-122"/>
              </a:rPr>
              <a:t>访问，而不是直接使用系统调用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三种常用 </a:t>
            </a:r>
            <a:r>
              <a:rPr lang="en-US" altLang="zh-CN">
                <a:ea typeface="宋体" panose="02010600030101010101" pitchFamily="2" charset="-122"/>
              </a:rPr>
              <a:t>APIs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Windows</a:t>
            </a:r>
            <a:r>
              <a:rPr lang="zh-CN" altLang="en-US">
                <a:ea typeface="宋体" panose="02010600030101010101" pitchFamily="2" charset="-122"/>
              </a:rPr>
              <a:t> 的</a:t>
            </a:r>
            <a:r>
              <a:rPr lang="en-US" altLang="zh-CN">
                <a:ea typeface="宋体" panose="02010600030101010101" pitchFamily="2" charset="-122"/>
              </a:rPr>
              <a:t>Win32 API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POSIX</a:t>
            </a:r>
            <a:r>
              <a:rPr lang="zh-CN" altLang="en-US">
                <a:ea typeface="宋体" panose="02010600030101010101" pitchFamily="2" charset="-122"/>
              </a:rPr>
              <a:t>系统 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zh-CN" altLang="en-US">
                <a:ea typeface="宋体" panose="02010600030101010101" pitchFamily="2" charset="-122"/>
              </a:rPr>
              <a:t>包括几乎所有版本的</a:t>
            </a:r>
            <a:r>
              <a:rPr lang="en-US" altLang="zh-CN">
                <a:ea typeface="宋体" panose="02010600030101010101" pitchFamily="2" charset="-122"/>
              </a:rPr>
              <a:t>UNIX, Linux, 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Mac OS X)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POSIX API</a:t>
            </a:r>
          </a:p>
          <a:p>
            <a:pPr lvl="1"/>
            <a:r>
              <a:rPr lang="zh-CN" altLang="en-US">
                <a:ea typeface="宋体" panose="02010600030101010101" pitchFamily="2" charset="-122"/>
              </a:rPr>
              <a:t> </a:t>
            </a:r>
            <a:r>
              <a:rPr lang="en-US" altLang="zh-CN">
                <a:ea typeface="宋体" panose="02010600030101010101" pitchFamily="2" charset="-122"/>
              </a:rPr>
              <a:t>Java </a:t>
            </a:r>
            <a:r>
              <a:rPr lang="zh-CN" altLang="en-US">
                <a:ea typeface="宋体" panose="02010600030101010101" pitchFamily="2" charset="-122"/>
              </a:rPr>
              <a:t>虚拟机 </a:t>
            </a:r>
            <a:r>
              <a:rPr lang="en-US" altLang="zh-CN">
                <a:ea typeface="宋体" panose="02010600030101010101" pitchFamily="2" charset="-122"/>
              </a:rPr>
              <a:t>(JVM)</a:t>
            </a:r>
            <a:r>
              <a:rPr lang="zh-CN" altLang="en-US">
                <a:ea typeface="宋体" panose="02010600030101010101" pitchFamily="2" charset="-122"/>
              </a:rPr>
              <a:t> 的</a:t>
            </a:r>
            <a:r>
              <a:rPr lang="en-US" altLang="zh-CN">
                <a:ea typeface="宋体" panose="02010600030101010101" pitchFamily="2" charset="-122"/>
              </a:rPr>
              <a:t>Java API</a:t>
            </a:r>
            <a:br>
              <a:rPr lang="en-US" altLang="zh-CN">
                <a:ea typeface="宋体" panose="02010600030101010101" pitchFamily="2" charset="-122"/>
              </a:rPr>
            </a:br>
            <a:br>
              <a:rPr lang="en-US" altLang="zh-CN">
                <a:ea typeface="宋体" panose="02010600030101010101" pitchFamily="2" charset="-122"/>
              </a:rPr>
            </a:b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FC5E2EBF-CD11-FA20-E538-49EBC0B89E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ea typeface="宋体" panose="02010600030101010101" pitchFamily="2" charset="-122"/>
              </a:rPr>
              <a:t>系统调用举例</a:t>
            </a:r>
          </a:p>
        </p:txBody>
      </p:sp>
      <p:sp>
        <p:nvSpPr>
          <p:cNvPr id="19459" name="Rectangle 5">
            <a:extLst>
              <a:ext uri="{FF2B5EF4-FFF2-40B4-BE49-F238E27FC236}">
                <a16:creationId xmlns:a16="http://schemas.microsoft.com/office/drawing/2014/main" id="{9BDC13AD-CF8C-1E39-E106-D009339535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拷贝一个文件的内容到另一个文件的系统调用序列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6B431845-1799-930B-78D6-B3911EE4B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" t="6120" r="612" b="5711"/>
          <a:stretch>
            <a:fillRect/>
          </a:stretch>
        </p:blipFill>
        <p:spPr bwMode="auto">
          <a:xfrm>
            <a:off x="1185863" y="1827213"/>
            <a:ext cx="6931025" cy="4640262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17F23410-CE03-0AE6-6572-4B112E2C53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ea typeface="宋体" panose="02010600030101010101" pitchFamily="2" charset="-122"/>
              </a:rPr>
              <a:t>标准 </a:t>
            </a:r>
            <a:r>
              <a:rPr lang="en-US" altLang="zh-CN">
                <a:ea typeface="宋体" panose="02010600030101010101" pitchFamily="2" charset="-122"/>
              </a:rPr>
              <a:t>API</a:t>
            </a:r>
            <a:r>
              <a:rPr lang="zh-CN" altLang="en-US">
                <a:ea typeface="宋体" panose="02010600030101010101" pitchFamily="2" charset="-122"/>
              </a:rPr>
              <a:t>的例子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A59968DF-0A12-AC5E-9BFA-B6C0260DB1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7663" y="1282700"/>
            <a:ext cx="7831137" cy="49911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000">
                <a:ea typeface="宋体" panose="02010600030101010101" pitchFamily="2" charset="-122"/>
              </a:rPr>
              <a:t>Win32 API</a:t>
            </a:r>
            <a:r>
              <a:rPr lang="zh-CN" altLang="en-US" sz="2000">
                <a:ea typeface="宋体" panose="02010600030101010101" pitchFamily="2" charset="-122"/>
              </a:rPr>
              <a:t>中</a:t>
            </a:r>
            <a:r>
              <a:rPr lang="en-US" altLang="zh-CN" sz="2000">
                <a:ea typeface="宋体" panose="02010600030101010101" pitchFamily="2" charset="-122"/>
              </a:rPr>
              <a:t>ReadFile()</a:t>
            </a:r>
            <a:r>
              <a:rPr lang="zh-CN" altLang="en-US" sz="2000">
                <a:ea typeface="宋体" panose="02010600030101010101" pitchFamily="2" charset="-122"/>
              </a:rPr>
              <a:t>方法 ，从文件中读取内容</a:t>
            </a:r>
            <a:br>
              <a:rPr lang="zh-CN" altLang="en-US" sz="2000">
                <a:ea typeface="宋体" panose="02010600030101010101" pitchFamily="2" charset="-122"/>
              </a:rPr>
            </a:br>
            <a:br>
              <a:rPr lang="zh-CN" altLang="en-US" sz="2000">
                <a:ea typeface="宋体" panose="02010600030101010101" pitchFamily="2" charset="-122"/>
              </a:rPr>
            </a:br>
            <a:br>
              <a:rPr lang="zh-CN" altLang="en-US" sz="2000">
                <a:ea typeface="宋体" panose="02010600030101010101" pitchFamily="2" charset="-122"/>
              </a:rPr>
            </a:br>
            <a:endParaRPr lang="zh-CN" altLang="en-US" sz="200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br>
              <a:rPr lang="en-US" altLang="zh-CN" sz="2000">
                <a:ea typeface="宋体" panose="02010600030101010101" pitchFamily="2" charset="-122"/>
              </a:rPr>
            </a:br>
            <a:br>
              <a:rPr lang="en-US" altLang="zh-CN" sz="2000">
                <a:ea typeface="宋体" panose="02010600030101010101" pitchFamily="2" charset="-122"/>
              </a:rPr>
            </a:br>
            <a:br>
              <a:rPr lang="en-US" altLang="zh-CN" sz="2000">
                <a:ea typeface="宋体" panose="02010600030101010101" pitchFamily="2" charset="-122"/>
              </a:rPr>
            </a:br>
            <a:br>
              <a:rPr lang="en-US" altLang="zh-CN" sz="2000">
                <a:ea typeface="宋体" panose="02010600030101010101" pitchFamily="2" charset="-122"/>
              </a:rPr>
            </a:br>
            <a:endParaRPr lang="en-US" altLang="zh-CN" sz="200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endParaRPr lang="en-US" altLang="zh-CN" sz="200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2000">
                <a:ea typeface="宋体" panose="02010600030101010101" pitchFamily="2" charset="-122"/>
              </a:rPr>
              <a:t>ReadFile()</a:t>
            </a:r>
            <a:r>
              <a:rPr lang="zh-CN" altLang="en-US" sz="2000">
                <a:ea typeface="宋体" panose="02010600030101010101" pitchFamily="2" charset="-122"/>
              </a:rPr>
              <a:t>函数的参数描述如下：</a:t>
            </a:r>
          </a:p>
          <a:p>
            <a:pPr lvl="1">
              <a:lnSpc>
                <a:spcPct val="80000"/>
              </a:lnSpc>
            </a:pPr>
            <a:r>
              <a:rPr lang="en-US" altLang="zh-CN" sz="1800">
                <a:ea typeface="宋体" panose="02010600030101010101" pitchFamily="2" charset="-122"/>
              </a:rPr>
              <a:t>HANDLE file—</a:t>
            </a:r>
            <a:r>
              <a:rPr lang="zh-CN" altLang="en-US" sz="1800">
                <a:ea typeface="宋体" panose="02010600030101010101" pitchFamily="2" charset="-122"/>
              </a:rPr>
              <a:t>所要读取的文件</a:t>
            </a:r>
          </a:p>
          <a:p>
            <a:pPr lvl="1">
              <a:lnSpc>
                <a:spcPct val="80000"/>
              </a:lnSpc>
            </a:pPr>
            <a:r>
              <a:rPr lang="en-US" altLang="zh-CN" sz="1800">
                <a:ea typeface="宋体" panose="02010600030101010101" pitchFamily="2" charset="-122"/>
              </a:rPr>
              <a:t>LPVOID buffer—</a:t>
            </a:r>
            <a:r>
              <a:rPr lang="zh-CN" altLang="en-US" sz="1800">
                <a:ea typeface="宋体" panose="02010600030101010101" pitchFamily="2" charset="-122"/>
              </a:rPr>
              <a:t>读进写出的数据缓冲</a:t>
            </a:r>
          </a:p>
          <a:p>
            <a:pPr lvl="1">
              <a:lnSpc>
                <a:spcPct val="80000"/>
              </a:lnSpc>
            </a:pPr>
            <a:r>
              <a:rPr lang="en-US" altLang="zh-CN" sz="1800">
                <a:ea typeface="宋体" panose="02010600030101010101" pitchFamily="2" charset="-122"/>
              </a:rPr>
              <a:t>DWORD bytesToRead—</a:t>
            </a:r>
            <a:r>
              <a:rPr lang="zh-CN" altLang="en-US" sz="1800">
                <a:ea typeface="宋体" panose="02010600030101010101" pitchFamily="2" charset="-122"/>
              </a:rPr>
              <a:t>将要读入缓冲区的字节数</a:t>
            </a:r>
            <a:endParaRPr lang="en-US" altLang="zh-CN" sz="1800">
              <a:ea typeface="宋体" panose="02010600030101010101" pitchFamily="2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CN" sz="1800">
                <a:ea typeface="宋体" panose="02010600030101010101" pitchFamily="2" charset="-122"/>
              </a:rPr>
              <a:t>LPDWORD bytesRead—</a:t>
            </a:r>
            <a:r>
              <a:rPr lang="zh-CN" altLang="en-US" sz="1800">
                <a:ea typeface="宋体" panose="02010600030101010101" pitchFamily="2" charset="-122"/>
              </a:rPr>
              <a:t>上次读操作读的字节数</a:t>
            </a:r>
            <a:endParaRPr lang="en-US" altLang="zh-CN" sz="1800">
              <a:ea typeface="宋体" panose="02010600030101010101" pitchFamily="2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CN" sz="1800">
                <a:ea typeface="宋体" panose="02010600030101010101" pitchFamily="2" charset="-122"/>
              </a:rPr>
              <a:t>LPOVERLAPPED ovl—</a:t>
            </a:r>
            <a:r>
              <a:rPr lang="zh-CN" altLang="en-US" sz="1800">
                <a:ea typeface="宋体" panose="02010600030101010101" pitchFamily="2" charset="-122"/>
              </a:rPr>
              <a:t>指示是否使用重叠</a:t>
            </a:r>
            <a:r>
              <a:rPr lang="en-US" altLang="zh-CN" sz="1800">
                <a:ea typeface="宋体" panose="02010600030101010101" pitchFamily="2" charset="-122"/>
              </a:rPr>
              <a:t> I/O</a:t>
            </a:r>
          </a:p>
          <a:p>
            <a:pPr>
              <a:lnSpc>
                <a:spcPct val="80000"/>
              </a:lnSpc>
            </a:pPr>
            <a:endParaRPr lang="zh-CN" altLang="en-US" sz="2000">
              <a:ea typeface="宋体" panose="02010600030101010101" pitchFamily="2" charset="-122"/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3F7695B3-D0BE-AF2D-D141-E68F509FD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" t="29630" r="1028" b="29355"/>
          <a:stretch>
            <a:fillRect/>
          </a:stretch>
        </p:blipFill>
        <p:spPr bwMode="auto">
          <a:xfrm>
            <a:off x="1092200" y="1743075"/>
            <a:ext cx="6732588" cy="2114550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33245EC9-F81E-833E-E734-E41FACBE8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a typeface="宋体" panose="02010600030101010101" pitchFamily="2" charset="-122"/>
              </a:rPr>
              <a:t>API – </a:t>
            </a:r>
            <a:r>
              <a:rPr lang="zh-CN" altLang="en-US">
                <a:ea typeface="宋体" panose="02010600030101010101" pitchFamily="2" charset="-122"/>
              </a:rPr>
              <a:t>系统调用 </a:t>
            </a:r>
            <a:r>
              <a:rPr lang="en-US" altLang="zh-CN">
                <a:ea typeface="宋体" panose="02010600030101010101" pitchFamily="2" charset="-122"/>
              </a:rPr>
              <a:t>– OS </a:t>
            </a:r>
            <a:r>
              <a:rPr lang="zh-CN" altLang="en-US">
                <a:ea typeface="宋体" panose="02010600030101010101" pitchFamily="2" charset="-122"/>
              </a:rPr>
              <a:t>之间的关系</a:t>
            </a:r>
          </a:p>
        </p:txBody>
      </p:sp>
      <p:pic>
        <p:nvPicPr>
          <p:cNvPr id="21507" name="Picture 4">
            <a:extLst>
              <a:ext uri="{FF2B5EF4-FFF2-40B4-BE49-F238E27FC236}">
                <a16:creationId xmlns:a16="http://schemas.microsoft.com/office/drawing/2014/main" id="{198E67EA-D097-E66C-EE71-9E4C2E318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" t="9819" r="969" b="10077"/>
          <a:stretch>
            <a:fillRect/>
          </a:stretch>
        </p:blipFill>
        <p:spPr bwMode="auto">
          <a:xfrm>
            <a:off x="982663" y="1497013"/>
            <a:ext cx="7485062" cy="4576762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DEB07ABF-5E8D-7C33-0B2B-21F49DC1A0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ea typeface="宋体" panose="02010600030101010101" pitchFamily="2" charset="-122"/>
              </a:rPr>
              <a:t>目录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706CDF5-F4DD-2D91-F459-0278B11EAF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、操作系统服务</a:t>
            </a:r>
          </a:p>
          <a:p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 altLang="en-US">
                <a:ea typeface="宋体" panose="02010600030101010101" pitchFamily="2" charset="-122"/>
              </a:rPr>
              <a:t>、操作系统用户界面</a:t>
            </a:r>
          </a:p>
          <a:p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、系统调用</a:t>
            </a:r>
          </a:p>
          <a:p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en-US">
                <a:ea typeface="宋体" panose="02010600030101010101" pitchFamily="2" charset="-122"/>
              </a:rPr>
              <a:t>、系统程序</a:t>
            </a:r>
          </a:p>
          <a:p>
            <a:r>
              <a:rPr lang="en-US" altLang="zh-CN">
                <a:ea typeface="宋体" panose="02010600030101010101" pitchFamily="2" charset="-122"/>
              </a:rPr>
              <a:t>5</a:t>
            </a:r>
            <a:r>
              <a:rPr lang="zh-CN" altLang="en-US">
                <a:ea typeface="宋体" panose="02010600030101010101" pitchFamily="2" charset="-122"/>
              </a:rPr>
              <a:t>、操作系统设计和实现</a:t>
            </a:r>
          </a:p>
          <a:p>
            <a:r>
              <a:rPr lang="en-US" altLang="zh-CN">
                <a:ea typeface="宋体" panose="02010600030101010101" pitchFamily="2" charset="-122"/>
              </a:rPr>
              <a:t>6</a:t>
            </a:r>
            <a:r>
              <a:rPr lang="zh-CN" altLang="en-US">
                <a:ea typeface="宋体" panose="02010600030101010101" pitchFamily="2" charset="-122"/>
              </a:rPr>
              <a:t>、操作系统结构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7</a:t>
            </a:r>
            <a:r>
              <a:rPr lang="zh-CN" altLang="en-US">
                <a:ea typeface="宋体" panose="02010600030101010101" pitchFamily="2" charset="-122"/>
              </a:rPr>
              <a:t>、虚拟机（</a:t>
            </a:r>
            <a:r>
              <a:rPr lang="en-US" altLang="zh-CN">
                <a:ea typeface="宋体" panose="02010600030101010101" pitchFamily="2" charset="-122"/>
              </a:rPr>
              <a:t>VM</a:t>
            </a:r>
            <a:r>
              <a:rPr lang="zh-CN" altLang="en-US">
                <a:ea typeface="宋体" panose="02010600030101010101" pitchFamily="2" charset="-122"/>
              </a:rPr>
              <a:t>）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F5610027-5F51-4654-3F28-53D2B9F9FF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a typeface="宋体" panose="02010600030101010101" pitchFamily="2" charset="-122"/>
              </a:rPr>
              <a:t>Solaris 10 dtrace </a:t>
            </a:r>
            <a:r>
              <a:rPr lang="zh-CN" altLang="en-US">
                <a:ea typeface="宋体" panose="02010600030101010101" pitchFamily="2" charset="-122"/>
              </a:rPr>
              <a:t>动态跟踪工具</a:t>
            </a: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AE9B65D0-9AA6-0E47-9FA4-B375FAEA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4" t="1320" r="19194" b="2374"/>
          <a:stretch>
            <a:fillRect/>
          </a:stretch>
        </p:blipFill>
        <p:spPr bwMode="auto">
          <a:xfrm>
            <a:off x="2603500" y="1287463"/>
            <a:ext cx="4297363" cy="5037137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>
            <a:extLst>
              <a:ext uri="{FF2B5EF4-FFF2-40B4-BE49-F238E27FC236}">
                <a16:creationId xmlns:a16="http://schemas.microsoft.com/office/drawing/2014/main" id="{19BEBCD2-FE59-0EB8-E1C8-1CD3CA56A6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ea typeface="宋体" panose="02010600030101010101" pitchFamily="2" charset="-122"/>
              </a:rPr>
              <a:t>标准的</a:t>
            </a:r>
            <a:r>
              <a:rPr lang="en-US" altLang="zh-CN">
                <a:ea typeface="宋体" panose="02010600030101010101" pitchFamily="2" charset="-122"/>
              </a:rPr>
              <a:t>C</a:t>
            </a:r>
            <a:r>
              <a:rPr lang="zh-CN" altLang="en-US">
                <a:ea typeface="宋体" panose="02010600030101010101" pitchFamily="2" charset="-122"/>
              </a:rPr>
              <a:t>库例子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5F7B5919-12D6-E420-0820-1C69FA0453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316038"/>
            <a:ext cx="7642225" cy="448310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 </a:t>
            </a:r>
            <a:r>
              <a:rPr lang="zh-CN" altLang="en-US">
                <a:ea typeface="宋体" panose="02010600030101010101" pitchFamily="2" charset="-122"/>
              </a:rPr>
              <a:t>程序库调用 </a:t>
            </a:r>
            <a:r>
              <a:rPr lang="en-US" altLang="zh-CN">
                <a:ea typeface="宋体" panose="02010600030101010101" pitchFamily="2" charset="-122"/>
              </a:rPr>
              <a:t>printf(), </a:t>
            </a:r>
            <a:r>
              <a:rPr lang="zh-CN" altLang="en-US">
                <a:ea typeface="宋体" panose="02010600030101010101" pitchFamily="2" charset="-122"/>
              </a:rPr>
              <a:t>其调用了</a:t>
            </a:r>
            <a:r>
              <a:rPr lang="en-US" altLang="zh-CN">
                <a:ea typeface="宋体" panose="02010600030101010101" pitchFamily="2" charset="-122"/>
              </a:rPr>
              <a:t>write()</a:t>
            </a:r>
            <a:r>
              <a:rPr lang="zh-CN" altLang="en-US">
                <a:ea typeface="宋体" panose="02010600030101010101" pitchFamily="2" charset="-122"/>
              </a:rPr>
              <a:t>系统调用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02944132-DA1B-0E84-B657-C703A93F2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1" t="668" r="17311" b="334"/>
          <a:stretch>
            <a:fillRect/>
          </a:stretch>
        </p:blipFill>
        <p:spPr bwMode="auto">
          <a:xfrm>
            <a:off x="2655888" y="1995488"/>
            <a:ext cx="3887787" cy="4381500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936AAF82-BF81-9B8C-1DBD-5F7C87A2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13" y="106363"/>
            <a:ext cx="7648575" cy="57626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Windows 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和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 Unix 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系统调用例子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ea typeface="宋体" pitchFamily="2" charset="-122"/>
            </a:endParaRPr>
          </a:p>
        </p:txBody>
      </p:sp>
      <p:pic>
        <p:nvPicPr>
          <p:cNvPr id="24579" name="Picture 6" descr="OS8-p61">
            <a:extLst>
              <a:ext uri="{FF2B5EF4-FFF2-40B4-BE49-F238E27FC236}">
                <a16:creationId xmlns:a16="http://schemas.microsoft.com/office/drawing/2014/main" id="{E8823CD9-0D75-4EB4-53BE-6341E34B3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203325"/>
            <a:ext cx="5395913" cy="481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4534B7D-A1B0-4CE6-348B-52D1278BA6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4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、系统程序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D8F7E152-28E0-4DCD-D2FE-DD3B83FDA1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ea typeface="宋体" panose="02010600030101010101" pitchFamily="2" charset="-122"/>
              </a:rPr>
              <a:t>系统程序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C85648AC-C913-39F2-9AAE-20EC36AAB9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CN" altLang="en-US" sz="2000">
                <a:ea typeface="宋体" panose="02010600030101010101" pitchFamily="2" charset="-122"/>
              </a:rPr>
              <a:t>提供一个方便的环境，以开发程序和执行程序</a:t>
            </a:r>
            <a:endParaRPr lang="en-US" altLang="zh-CN" sz="2000">
              <a:ea typeface="宋体" panose="02010600030101010101" pitchFamily="2" charset="-122"/>
            </a:endParaRPr>
          </a:p>
          <a:p>
            <a:r>
              <a:rPr lang="zh-CN" altLang="en-US" sz="2000">
                <a:ea typeface="宋体" panose="02010600030101010101" pitchFamily="2" charset="-122"/>
              </a:rPr>
              <a:t>为用户使用操作系统服务</a:t>
            </a:r>
            <a:endParaRPr lang="en-US" altLang="zh-CN" sz="2000">
              <a:ea typeface="宋体" panose="02010600030101010101" pitchFamily="2" charset="-122"/>
            </a:endParaRPr>
          </a:p>
          <a:p>
            <a:r>
              <a:rPr lang="zh-CN" altLang="en-US" sz="2000" b="1">
                <a:ea typeface="宋体" panose="02010600030101010101" pitchFamily="2" charset="-122"/>
              </a:rPr>
              <a:t>文件管理</a:t>
            </a:r>
            <a:r>
              <a:rPr lang="zh-CN" altLang="en-US" sz="2000">
                <a:ea typeface="宋体" panose="02010600030101010101" pitchFamily="2" charset="-122"/>
              </a:rPr>
              <a:t> </a:t>
            </a:r>
            <a:r>
              <a:rPr lang="en-US" altLang="zh-CN" sz="2000">
                <a:ea typeface="宋体" panose="02010600030101010101" pitchFamily="2" charset="-122"/>
              </a:rPr>
              <a:t>– </a:t>
            </a:r>
            <a:r>
              <a:rPr lang="zh-CN" altLang="en-US" sz="2000">
                <a:ea typeface="宋体" panose="02010600030101010101" pitchFamily="2" charset="-122"/>
              </a:rPr>
              <a:t>创建、删除、复制、重命名、打印、转储、列出和操作文件和目录</a:t>
            </a:r>
            <a:endParaRPr lang="en-US" altLang="zh-CN" sz="2000">
              <a:ea typeface="宋体" panose="02010600030101010101" pitchFamily="2" charset="-122"/>
            </a:endParaRP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6FB68461-5E15-4027-EEFB-CCA811B6A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63" y="2911475"/>
            <a:ext cx="6646862" cy="373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9123D6-0213-F1E4-2392-55D1B558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状态信息</a:t>
            </a:r>
          </a:p>
        </p:txBody>
      </p:sp>
      <p:sp>
        <p:nvSpPr>
          <p:cNvPr id="27651" name="内容占位符 2">
            <a:extLst>
              <a:ext uri="{FF2B5EF4-FFF2-40B4-BE49-F238E27FC236}">
                <a16:creationId xmlns:a16="http://schemas.microsoft.com/office/drawing/2014/main" id="{EE5A966F-0DCF-30C4-F626-EA815F2CE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200">
                <a:ea typeface="宋体" panose="02010600030101010101" pitchFamily="2" charset="-122"/>
              </a:rPr>
              <a:t>状态信息 </a:t>
            </a:r>
            <a:r>
              <a:rPr lang="en-US" altLang="zh-CN" sz="2200">
                <a:ea typeface="宋体" panose="02010600030101010101" pitchFamily="2" charset="-122"/>
              </a:rPr>
              <a:t>– </a:t>
            </a:r>
            <a:r>
              <a:rPr lang="zh-CN" altLang="en-US" sz="2200">
                <a:ea typeface="宋体" panose="02010600030101010101" pitchFamily="2" charset="-122"/>
              </a:rPr>
              <a:t>日期、时间、可用内存、磁盘空间和用户数等</a:t>
            </a:r>
            <a:endParaRPr lang="en-US" altLang="zh-CN" sz="2200">
              <a:ea typeface="宋体" panose="02010600030101010101" pitchFamily="2" charset="-122"/>
            </a:endParaRPr>
          </a:p>
          <a:p>
            <a:r>
              <a:rPr lang="zh-CN" altLang="en-US" sz="2200">
                <a:ea typeface="宋体" panose="02010600030101010101" pitchFamily="2" charset="-122"/>
              </a:rPr>
              <a:t>性能、登录和调试信息</a:t>
            </a:r>
            <a:endParaRPr lang="en-US" altLang="zh-CN" sz="2200">
              <a:ea typeface="宋体" panose="02010600030101010101" pitchFamily="2" charset="-122"/>
            </a:endParaRPr>
          </a:p>
          <a:p>
            <a:r>
              <a:rPr lang="zh-CN" altLang="en-US" sz="2200">
                <a:ea typeface="宋体" panose="02010600030101010101" pitchFamily="2" charset="-122"/>
              </a:rPr>
              <a:t>注册表 </a:t>
            </a:r>
            <a:r>
              <a:rPr lang="en-US" altLang="zh-CN" sz="2200">
                <a:ea typeface="宋体" panose="02010600030101010101" pitchFamily="2" charset="-122"/>
              </a:rPr>
              <a:t>– </a:t>
            </a:r>
            <a:r>
              <a:rPr lang="zh-CN" altLang="en-US" sz="2200">
                <a:ea typeface="宋体" panose="02010600030101010101" pitchFamily="2" charset="-122"/>
              </a:rPr>
              <a:t>用于存储和检索配置信息</a:t>
            </a: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27652" name="Picture 2">
            <a:extLst>
              <a:ext uri="{FF2B5EF4-FFF2-40B4-BE49-F238E27FC236}">
                <a16:creationId xmlns:a16="http://schemas.microsoft.com/office/drawing/2014/main" id="{506B609D-940C-093B-78F9-6D98F1FA5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3017838"/>
            <a:ext cx="6446837" cy="362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F8FB5C-DF15-7E13-1517-E9E4C6568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文件修改</a:t>
            </a:r>
          </a:p>
        </p:txBody>
      </p:sp>
      <p:sp>
        <p:nvSpPr>
          <p:cNvPr id="28675" name="内容占位符 2">
            <a:extLst>
              <a:ext uri="{FF2B5EF4-FFF2-40B4-BE49-F238E27FC236}">
                <a16:creationId xmlns:a16="http://schemas.microsoft.com/office/drawing/2014/main" id="{70664679-3817-1D70-98DE-5301F81CC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zh-CN" altLang="en-US">
                <a:ea typeface="宋体" panose="02010600030101010101" pitchFamily="2" charset="-122"/>
              </a:rPr>
              <a:t>文件编辑器创建和修改文件</a:t>
            </a:r>
          </a:p>
          <a:p>
            <a:pPr lvl="1">
              <a:lnSpc>
                <a:spcPct val="90000"/>
              </a:lnSpc>
            </a:pPr>
            <a:r>
              <a:rPr lang="zh-CN" altLang="en-US">
                <a:ea typeface="宋体" panose="02010600030101010101" pitchFamily="2" charset="-122"/>
              </a:rPr>
              <a:t>特殊命令用于查找文件内容或完成文本转换</a:t>
            </a: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28676" name="Picture 3">
            <a:extLst>
              <a:ext uri="{FF2B5EF4-FFF2-40B4-BE49-F238E27FC236}">
                <a16:creationId xmlns:a16="http://schemas.microsoft.com/office/drawing/2014/main" id="{0227D10E-607B-034D-E871-49A607A19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25" y="2157413"/>
            <a:ext cx="4949825" cy="413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E96925-0D62-8644-F750-97DB2A43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程序语言支持 </a:t>
            </a:r>
          </a:p>
        </p:txBody>
      </p:sp>
      <p:sp>
        <p:nvSpPr>
          <p:cNvPr id="29699" name="内容占位符 2">
            <a:extLst>
              <a:ext uri="{FF2B5EF4-FFF2-40B4-BE49-F238E27FC236}">
                <a16:creationId xmlns:a16="http://schemas.microsoft.com/office/drawing/2014/main" id="{64254161-CA79-A103-F041-423E2CEEA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>
                <a:ea typeface="宋体" panose="02010600030101010101" pitchFamily="2" charset="-122"/>
              </a:rPr>
              <a:t>常用程序设计语言的编译程序、汇编程序、调试程序和解释程序</a:t>
            </a:r>
            <a:endParaRPr lang="en-US" altLang="zh-CN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29700" name="Picture 2" descr="http://b.hiphotos.baidu.com/zhidao/pic/item/8601a18b87d6277fdfa4d2e828381f30e824fca8.jpg">
            <a:extLst>
              <a:ext uri="{FF2B5EF4-FFF2-40B4-BE49-F238E27FC236}">
                <a16:creationId xmlns:a16="http://schemas.microsoft.com/office/drawing/2014/main" id="{6051207D-8FAF-C0D5-1426-D86AA1579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25" y="2051050"/>
            <a:ext cx="6918325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F3D2D-2E39-6767-9DA0-3C6EB99B6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程序装入和执行</a:t>
            </a:r>
          </a:p>
        </p:txBody>
      </p:sp>
      <p:sp>
        <p:nvSpPr>
          <p:cNvPr id="30723" name="内容占位符 2">
            <a:extLst>
              <a:ext uri="{FF2B5EF4-FFF2-40B4-BE49-F238E27FC236}">
                <a16:creationId xmlns:a16="http://schemas.microsoft.com/office/drawing/2014/main" id="{80BAECEC-D692-750D-9F40-50F653351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>
                <a:ea typeface="宋体" panose="02010600030101010101" pitchFamily="2" charset="-122"/>
              </a:rPr>
              <a:t>绝对加载程序、重定位加载程序、链接编辑器和覆盖式加载程序，还有高级语言或机器语言的调试程序</a:t>
            </a:r>
            <a:endParaRPr lang="en-US" altLang="zh-CN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30724" name="Picture 2" descr="http://images.cnblogs.com/cnblogs_com/technet/20100503_all_2.jpg">
            <a:extLst>
              <a:ext uri="{FF2B5EF4-FFF2-40B4-BE49-F238E27FC236}">
                <a16:creationId xmlns:a16="http://schemas.microsoft.com/office/drawing/2014/main" id="{F667D588-73A6-67EB-EFFA-7466FFDF4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2676525"/>
            <a:ext cx="621030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>
            <a:extLst>
              <a:ext uri="{FF2B5EF4-FFF2-40B4-BE49-F238E27FC236}">
                <a16:creationId xmlns:a16="http://schemas.microsoft.com/office/drawing/2014/main" id="{ADBC6B68-B7BC-0809-4DE1-F0B96FDEF0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ea typeface="宋体" pitchFamily="2" charset="-122"/>
              </a:rPr>
              <a:t>通信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D6F34C37-92F9-4AC9-08CA-B768A5F5CB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282700"/>
            <a:ext cx="7859712" cy="44688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>
                <a:ea typeface="宋体" panose="02010600030101010101" pitchFamily="2" charset="-122"/>
              </a:rPr>
              <a:t>提供在进程、用户和计算机系统之间创建虚拟链接的机制</a:t>
            </a:r>
            <a:endParaRPr lang="en-US" altLang="zh-CN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424238D7-E869-0AE8-40F8-9BD87DCC0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3" y="2376488"/>
            <a:ext cx="5672137" cy="325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CB503-C9E9-4E88-57A9-6D7E67621D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1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、操作系统服务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C62B315-D877-2EA4-F36C-032447DF4D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5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、操作系统设计和实现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026">
            <a:extLst>
              <a:ext uri="{FF2B5EF4-FFF2-40B4-BE49-F238E27FC236}">
                <a16:creationId xmlns:a16="http://schemas.microsoft.com/office/drawing/2014/main" id="{C83223E2-3973-2D12-A235-0A23801B40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5488" y="36830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ea typeface="宋体" panose="02010600030101010101" pitchFamily="2" charset="-122"/>
              </a:rPr>
              <a:t>操作系统设计目标</a:t>
            </a:r>
          </a:p>
        </p:txBody>
      </p:sp>
      <p:sp>
        <p:nvSpPr>
          <p:cNvPr id="33795" name="Rectangle 1027">
            <a:extLst>
              <a:ext uri="{FF2B5EF4-FFF2-40B4-BE49-F238E27FC236}">
                <a16:creationId xmlns:a16="http://schemas.microsoft.com/office/drawing/2014/main" id="{C4C9C2F2-B658-35D3-6E2B-65059CAD49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OS</a:t>
            </a:r>
            <a:r>
              <a:rPr lang="zh-CN" altLang="en-US">
                <a:ea typeface="宋体" panose="02010600030101010101" pitchFamily="2" charset="-122"/>
              </a:rPr>
              <a:t>的设计和实现没有完整的解决方案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不同类型操作系统的内部结构不同</a:t>
            </a:r>
          </a:p>
          <a:p>
            <a:r>
              <a:rPr lang="zh-CN" altLang="en-US">
                <a:ea typeface="宋体" panose="02010600030101010101" pitchFamily="2" charset="-122"/>
              </a:rPr>
              <a:t>从定义系统的</a:t>
            </a:r>
            <a:r>
              <a:rPr lang="zh-CN" altLang="en-US" b="1">
                <a:ea typeface="宋体" panose="02010600030101010101" pitchFamily="2" charset="-122"/>
              </a:rPr>
              <a:t>目标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zh-CN" altLang="en-US" b="1">
                <a:ea typeface="宋体" panose="02010600030101010101" pitchFamily="2" charset="-122"/>
              </a:rPr>
              <a:t>规格</a:t>
            </a:r>
            <a:r>
              <a:rPr lang="zh-CN" altLang="en-US">
                <a:ea typeface="宋体" panose="02010600030101010101" pitchFamily="2" charset="-122"/>
              </a:rPr>
              <a:t>开始 </a:t>
            </a:r>
          </a:p>
          <a:p>
            <a:r>
              <a:rPr lang="zh-CN" altLang="en-US">
                <a:ea typeface="宋体" panose="02010600030101010101" pitchFamily="2" charset="-122"/>
              </a:rPr>
              <a:t>系统设计受到硬件选择和系统类型的影响</a:t>
            </a:r>
          </a:p>
          <a:p>
            <a:r>
              <a:rPr lang="zh-CN" altLang="en-US" i="1">
                <a:ea typeface="宋体" panose="02010600030101010101" pitchFamily="2" charset="-122"/>
              </a:rPr>
              <a:t>用户</a:t>
            </a:r>
            <a:r>
              <a:rPr lang="zh-CN" altLang="en-US">
                <a:ea typeface="宋体" panose="02010600030101010101" pitchFamily="2" charset="-122"/>
              </a:rPr>
              <a:t>目标 和</a:t>
            </a:r>
            <a:r>
              <a:rPr lang="zh-CN" altLang="en-US" i="1">
                <a:ea typeface="宋体" panose="02010600030101010101" pitchFamily="2" charset="-122"/>
              </a:rPr>
              <a:t>系统</a:t>
            </a:r>
            <a:r>
              <a:rPr lang="zh-CN" altLang="en-US">
                <a:ea typeface="宋体" panose="02010600030101010101" pitchFamily="2" charset="-122"/>
              </a:rPr>
              <a:t>目标</a:t>
            </a:r>
          </a:p>
          <a:p>
            <a:pPr lvl="1"/>
            <a:r>
              <a:rPr lang="zh-CN" altLang="en-US">
                <a:ea typeface="宋体" panose="02010600030101010101" pitchFamily="2" charset="-122"/>
              </a:rPr>
              <a:t>用户目标 </a:t>
            </a:r>
            <a:r>
              <a:rPr lang="en-US" altLang="zh-CN">
                <a:ea typeface="宋体" panose="02010600030101010101" pitchFamily="2" charset="-122"/>
              </a:rPr>
              <a:t>– </a:t>
            </a:r>
            <a:r>
              <a:rPr lang="zh-CN" altLang="en-US">
                <a:ea typeface="宋体" panose="02010600030101010101" pitchFamily="2" charset="-122"/>
              </a:rPr>
              <a:t>系统应该方便和容易使用、易学、可靠、安全和快速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开发目标 </a:t>
            </a:r>
            <a:r>
              <a:rPr lang="en-US" altLang="zh-CN">
                <a:ea typeface="宋体" panose="02010600030101010101" pitchFamily="2" charset="-122"/>
              </a:rPr>
              <a:t>– </a:t>
            </a:r>
            <a:r>
              <a:rPr lang="zh-CN" altLang="en-US">
                <a:ea typeface="宋体" panose="02010600030101010101" pitchFamily="2" charset="-122"/>
              </a:rPr>
              <a:t>系统应该容易设计、实现和维护，也应该灵活、可靠、高效且没有错误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>
            <a:extLst>
              <a:ext uri="{FF2B5EF4-FFF2-40B4-BE49-F238E27FC236}">
                <a16:creationId xmlns:a16="http://schemas.microsoft.com/office/drawing/2014/main" id="{ED4FB6BC-612C-F887-32C9-4E37EAF655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800" dirty="0">
                <a:ea typeface="宋体" panose="02010600030101010101" pitchFamily="2" charset="-122"/>
              </a:rPr>
              <a:t>策略和机制分离</a:t>
            </a:r>
            <a:endParaRPr lang="en-US" altLang="zh-CN" sz="2800" dirty="0">
              <a:ea typeface="宋体" panose="02010600030101010101" pitchFamily="2" charset="-122"/>
            </a:endParaRP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31010115-EC8C-02AC-B83E-17DBFF9D08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区分的重要原则</a:t>
            </a:r>
          </a:p>
          <a:p>
            <a:pPr>
              <a:buFont typeface="Monotype Sorts" pitchFamily="2" charset="2"/>
              <a:buNone/>
            </a:pPr>
            <a:r>
              <a:rPr lang="en-US" altLang="zh-CN" b="1">
                <a:ea typeface="宋体" panose="02010600030101010101" pitchFamily="2" charset="-122"/>
              </a:rPr>
              <a:t>	</a:t>
            </a:r>
            <a:r>
              <a:rPr lang="zh-CN" altLang="en-US" b="1">
                <a:ea typeface="宋体" panose="02010600030101010101" pitchFamily="2" charset="-122"/>
              </a:rPr>
              <a:t>策略</a:t>
            </a:r>
            <a:r>
              <a:rPr lang="en-US" altLang="zh-CN" b="1">
                <a:ea typeface="宋体" panose="02010600030101010101" pitchFamily="2" charset="-122"/>
              </a:rPr>
              <a:t>(Policy):   </a:t>
            </a:r>
            <a:r>
              <a:rPr lang="zh-CN" altLang="en-US">
                <a:ea typeface="宋体" panose="02010600030101010101" pitchFamily="2" charset="-122"/>
              </a:rPr>
              <a:t>做什么</a:t>
            </a:r>
            <a:r>
              <a:rPr lang="en-US" altLang="zh-CN">
                <a:ea typeface="宋体" panose="02010600030101010101" pitchFamily="2" charset="-122"/>
              </a:rPr>
              <a:t>?</a:t>
            </a:r>
            <a:r>
              <a:rPr lang="en-US" altLang="zh-CN" b="1">
                <a:ea typeface="宋体" panose="02010600030101010101" pitchFamily="2" charset="-122"/>
              </a:rPr>
              <a:t> </a:t>
            </a:r>
            <a:br>
              <a:rPr lang="en-US" altLang="zh-CN" b="1">
                <a:ea typeface="宋体" panose="02010600030101010101" pitchFamily="2" charset="-122"/>
              </a:rPr>
            </a:br>
            <a:r>
              <a:rPr lang="zh-CN" altLang="en-US" b="1">
                <a:ea typeface="宋体" panose="02010600030101010101" pitchFamily="2" charset="-122"/>
              </a:rPr>
              <a:t>机制</a:t>
            </a:r>
            <a:r>
              <a:rPr lang="en-US" altLang="zh-CN" b="1">
                <a:ea typeface="宋体" panose="02010600030101010101" pitchFamily="2" charset="-122"/>
              </a:rPr>
              <a:t>(Mechanism):  </a:t>
            </a:r>
            <a:r>
              <a:rPr lang="zh-CN" altLang="en-US">
                <a:ea typeface="宋体" panose="02010600030101010101" pitchFamily="2" charset="-122"/>
              </a:rPr>
              <a:t>怎么做</a:t>
            </a:r>
            <a:r>
              <a:rPr lang="en-US" altLang="zh-CN">
                <a:ea typeface="宋体" panose="02010600030101010101" pitchFamily="2" charset="-122"/>
              </a:rPr>
              <a:t>?</a:t>
            </a:r>
          </a:p>
          <a:p>
            <a:r>
              <a:rPr lang="zh-CN" altLang="en-US">
                <a:ea typeface="宋体" panose="02010600030101010101" pitchFamily="2" charset="-122"/>
              </a:rPr>
              <a:t>机制决定如何做</a:t>
            </a:r>
            <a:r>
              <a:rPr lang="en-US" altLang="zh-CN">
                <a:ea typeface="宋体" panose="02010600030101010101" pitchFamily="2" charset="-122"/>
              </a:rPr>
              <a:t>, </a:t>
            </a:r>
            <a:r>
              <a:rPr lang="zh-CN" altLang="en-US">
                <a:ea typeface="宋体" panose="02010600030101010101" pitchFamily="2" charset="-122"/>
              </a:rPr>
              <a:t>策略决定做什么</a:t>
            </a:r>
          </a:p>
          <a:p>
            <a:pPr lvl="1"/>
            <a:r>
              <a:rPr lang="zh-CN" altLang="en-US">
                <a:ea typeface="宋体" panose="02010600030101010101" pitchFamily="2" charset="-122"/>
              </a:rPr>
              <a:t>策略与机制的区分对于</a:t>
            </a:r>
            <a:r>
              <a:rPr lang="zh-CN" altLang="en-US" b="1">
                <a:ea typeface="宋体" panose="02010600030101010101" pitchFamily="2" charset="-122"/>
              </a:rPr>
              <a:t>灵活性</a:t>
            </a:r>
            <a:r>
              <a:rPr lang="zh-CN" altLang="en-US">
                <a:ea typeface="宋体" panose="02010600030101010101" pitchFamily="2" charset="-122"/>
              </a:rPr>
              <a:t>来说很重要</a:t>
            </a:r>
          </a:p>
          <a:p>
            <a:pPr lvl="1"/>
            <a:r>
              <a:rPr lang="zh-CN" altLang="en-US">
                <a:ea typeface="宋体" panose="02010600030101010101" pitchFamily="2" charset="-122"/>
              </a:rPr>
              <a:t>策略可能会随时间或位置而有所改变</a:t>
            </a:r>
          </a:p>
          <a:p>
            <a:pPr>
              <a:buFont typeface="Monotype Sorts" pitchFamily="2" charset="2"/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D19C98-FBA0-6326-778C-0935D505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实现</a:t>
            </a:r>
          </a:p>
        </p:txBody>
      </p:sp>
      <p:sp>
        <p:nvSpPr>
          <p:cNvPr id="35843" name="内容占位符 2">
            <a:extLst>
              <a:ext uri="{FF2B5EF4-FFF2-40B4-BE49-F238E27FC236}">
                <a16:creationId xmlns:a16="http://schemas.microsoft.com/office/drawing/2014/main" id="{55B9818B-FA90-4CE7-9233-A05B9BAA4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开发语言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早期：汇编语言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目前：高级语言（</a:t>
            </a:r>
            <a:r>
              <a:rPr lang="en-US" altLang="zh-CN">
                <a:ea typeface="宋体" panose="02010600030101010101" pitchFamily="2" charset="-122"/>
              </a:rPr>
              <a:t> C, C++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实际：混合多种语言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底层用汇编语言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主体用</a:t>
            </a:r>
            <a:r>
              <a:rPr lang="en-US" altLang="zh-CN">
                <a:ea typeface="宋体" panose="02010600030101010101" pitchFamily="2" charset="-122"/>
              </a:rPr>
              <a:t>C</a:t>
            </a:r>
            <a:r>
              <a:rPr lang="zh-CN" altLang="en-US">
                <a:ea typeface="宋体" panose="02010600030101010101" pitchFamily="2" charset="-122"/>
              </a:rPr>
              <a:t>语言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系统程序用</a:t>
            </a:r>
            <a:r>
              <a:rPr lang="en-US" altLang="zh-CN">
                <a:ea typeface="宋体" panose="02010600030101010101" pitchFamily="2" charset="-122"/>
              </a:rPr>
              <a:t>C, C++, PERL, Python, shell scripts</a:t>
            </a:r>
            <a:r>
              <a:rPr lang="zh-CN" altLang="en-US">
                <a:ea typeface="宋体" panose="02010600030101010101" pitchFamily="2" charset="-122"/>
              </a:rPr>
              <a:t>等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考量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汇编语言：运行高效，但编程耗时，不易移植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高级语言：运行效率差，但编程高效，易移植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0314190-0A01-FFE3-9434-DBDD1E504F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6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、操作系统结构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731AE-CA61-A5E1-AB2C-C30C9D18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通用操作系统是个庞然大物</a:t>
            </a:r>
          </a:p>
        </p:txBody>
      </p:sp>
      <p:pic>
        <p:nvPicPr>
          <p:cNvPr id="37892" name="Picture 2">
            <a:extLst>
              <a:ext uri="{FF2B5EF4-FFF2-40B4-BE49-F238E27FC236}">
                <a16:creationId xmlns:a16="http://schemas.microsoft.com/office/drawing/2014/main" id="{FB1DD00C-8027-A30B-0FC8-9C214E3A7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098550"/>
            <a:ext cx="8202612" cy="51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16D0F341-5C5D-D761-E104-8B2F68ACB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563"/>
            <a:ext cx="8229600" cy="576262"/>
          </a:xfrm>
        </p:spPr>
        <p:txBody>
          <a:bodyPr/>
          <a:lstStyle/>
          <a:p>
            <a:pPr>
              <a:defRPr/>
            </a:pP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操作系统结构类别</a:t>
            </a:r>
            <a:endParaRPr lang="en-US" altLang="zh-CN">
              <a:effectLst>
                <a:outerShdw blurRad="38100" dist="38100" dir="2700000" algn="tl">
                  <a:srgbClr val="C0C0C0"/>
                </a:outerShdw>
              </a:effectLst>
              <a:ea typeface="宋体" pitchFamily="2" charset="-122"/>
            </a:endParaRPr>
          </a:p>
        </p:txBody>
      </p:sp>
      <p:sp>
        <p:nvSpPr>
          <p:cNvPr id="38915" name="Content Placeholder 2">
            <a:extLst>
              <a:ext uri="{FF2B5EF4-FFF2-40B4-BE49-F238E27FC236}">
                <a16:creationId xmlns:a16="http://schemas.microsoft.com/office/drawing/2014/main" id="{6E358CC2-393E-9303-B8F5-9E6981414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038" y="1330325"/>
            <a:ext cx="6918325" cy="4530725"/>
          </a:xfrm>
        </p:spPr>
        <p:txBody>
          <a:bodyPr/>
          <a:lstStyle/>
          <a:p>
            <a:pPr lvl="1"/>
            <a:r>
              <a:rPr lang="zh-CN" altLang="en-US">
                <a:ea typeface="宋体" panose="02010600030101010101" pitchFamily="2" charset="-122"/>
              </a:rPr>
              <a:t>简单结构（</a:t>
            </a:r>
            <a:r>
              <a:rPr lang="en-US" altLang="zh-CN">
                <a:ea typeface="宋体" panose="02010600030101010101" pitchFamily="2" charset="-122"/>
              </a:rPr>
              <a:t>Simple structure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层次结构（</a:t>
            </a:r>
            <a:r>
              <a:rPr lang="en-US" altLang="zh-CN">
                <a:ea typeface="宋体" panose="02010600030101010101" pitchFamily="2" charset="-122"/>
              </a:rPr>
              <a:t>Layered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微内核（</a:t>
            </a:r>
            <a:r>
              <a:rPr lang="en-US" altLang="zh-CN">
                <a:ea typeface="宋体" panose="02010600030101010101" pitchFamily="2" charset="-122"/>
              </a:rPr>
              <a:t>Microkernel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模块结构（</a:t>
            </a:r>
            <a:r>
              <a:rPr lang="en-US" altLang="zh-CN">
                <a:ea typeface="宋体" panose="02010600030101010101" pitchFamily="2" charset="-122"/>
              </a:rPr>
              <a:t>Modules)</a:t>
            </a:r>
          </a:p>
          <a:p>
            <a:pPr lvl="1"/>
            <a:r>
              <a:rPr lang="zh-CN" altLang="en-US">
                <a:ea typeface="宋体" panose="02010600030101010101" pitchFamily="2" charset="-122"/>
              </a:rPr>
              <a:t>混合结构（</a:t>
            </a:r>
            <a:r>
              <a:rPr lang="en-US" altLang="zh-CN">
                <a:ea typeface="宋体" panose="02010600030101010101" pitchFamily="2" charset="-122"/>
              </a:rPr>
              <a:t>Hybird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>
            <a:extLst>
              <a:ext uri="{FF2B5EF4-FFF2-40B4-BE49-F238E27FC236}">
                <a16:creationId xmlns:a16="http://schemas.microsoft.com/office/drawing/2014/main" id="{00162A27-1B8B-5CEB-0986-66D17A7585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203200"/>
            <a:ext cx="8229600" cy="663575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ea typeface="宋体" panose="02010600030101010101" pitchFamily="2" charset="-122"/>
              </a:rPr>
              <a:t>简单结构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6CB70166-8215-EBA9-C01D-371BA53EE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82700"/>
            <a:ext cx="4064000" cy="4938713"/>
          </a:xfrm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也就是没有结构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早期操作系统（规模小，简单，功能有限）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MS-DOS-</a:t>
            </a:r>
            <a:r>
              <a:rPr lang="zh-CN" altLang="en-US">
                <a:ea typeface="宋体" panose="02010600030101010101" pitchFamily="2" charset="-122"/>
              </a:rPr>
              <a:t>以最小的空间提供最多的功能</a:t>
            </a:r>
          </a:p>
          <a:p>
            <a:pPr lvl="1"/>
            <a:r>
              <a:rPr lang="zh-CN" altLang="en-US">
                <a:ea typeface="宋体" panose="02010600030101010101" pitchFamily="2" charset="-122"/>
              </a:rPr>
              <a:t>不划分模块</a:t>
            </a: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尽管</a:t>
            </a:r>
            <a:r>
              <a:rPr lang="en-US" altLang="zh-CN">
                <a:ea typeface="宋体" panose="02010600030101010101" pitchFamily="2" charset="-122"/>
              </a:rPr>
              <a:t>MS-DOS</a:t>
            </a:r>
            <a:r>
              <a:rPr lang="zh-CN" altLang="en-US">
                <a:ea typeface="宋体" panose="02010600030101010101" pitchFamily="2" charset="-122"/>
              </a:rPr>
              <a:t>有某种结构，其接口和功能层没有划分清楚 </a:t>
            </a:r>
          </a:p>
        </p:txBody>
      </p:sp>
      <p:pic>
        <p:nvPicPr>
          <p:cNvPr id="39940" name="Picture 4">
            <a:extLst>
              <a:ext uri="{FF2B5EF4-FFF2-40B4-BE49-F238E27FC236}">
                <a16:creationId xmlns:a16="http://schemas.microsoft.com/office/drawing/2014/main" id="{31188320-148F-5FBC-2739-7E09250FB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0" t="757" r="11531" b="757"/>
          <a:stretch>
            <a:fillRect/>
          </a:stretch>
        </p:blipFill>
        <p:spPr bwMode="auto">
          <a:xfrm>
            <a:off x="4749800" y="1401763"/>
            <a:ext cx="4265613" cy="41052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65B80A33-21D8-97A5-869D-F96991EF4B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377825"/>
            <a:ext cx="7756525" cy="457200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ea typeface="宋体" panose="02010600030101010101" pitchFamily="2" charset="-122"/>
              </a:rPr>
              <a:t>简单结构</a:t>
            </a:r>
            <a:r>
              <a:rPr lang="en-US" altLang="zh-CN" dirty="0">
                <a:ea typeface="宋体" panose="02010600030101010101" pitchFamily="2" charset="-122"/>
              </a:rPr>
              <a:t>-</a:t>
            </a:r>
            <a:r>
              <a:rPr lang="zh-CN" altLang="en-US" dirty="0">
                <a:ea typeface="宋体" panose="02010600030101010101" pitchFamily="2" charset="-122"/>
              </a:rPr>
              <a:t>早期</a:t>
            </a:r>
            <a:r>
              <a:rPr lang="en-US" altLang="zh-CN" dirty="0">
                <a:ea typeface="宋体" panose="02010600030101010101" pitchFamily="2" charset="-122"/>
              </a:rPr>
              <a:t>UNIX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E753B788-6304-3333-B1BE-D6F6C82B12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7188" y="1423988"/>
            <a:ext cx="3538537" cy="441007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UNIX – </a:t>
            </a:r>
            <a:r>
              <a:rPr lang="zh-CN" altLang="en-US">
                <a:ea typeface="宋体" panose="02010600030101010101" pitchFamily="2" charset="-122"/>
              </a:rPr>
              <a:t>受到硬件功能的限制，原始的</a:t>
            </a:r>
            <a:r>
              <a:rPr lang="en-US" altLang="zh-CN">
                <a:ea typeface="宋体" panose="02010600030101010101" pitchFamily="2" charset="-122"/>
              </a:rPr>
              <a:t>UNIX</a:t>
            </a:r>
            <a:r>
              <a:rPr lang="zh-CN" altLang="en-US">
                <a:ea typeface="宋体" panose="02010600030101010101" pitchFamily="2" charset="-122"/>
              </a:rPr>
              <a:t>操作系统</a:t>
            </a:r>
            <a:r>
              <a:rPr lang="en-US" altLang="zh-CN">
                <a:ea typeface="宋体" panose="02010600030101010101" pitchFamily="2" charset="-122"/>
              </a:rPr>
              <a:t>UNIX OS </a:t>
            </a:r>
            <a:r>
              <a:rPr lang="zh-CN" altLang="en-US">
                <a:ea typeface="宋体" panose="02010600030101010101" pitchFamily="2" charset="-122"/>
              </a:rPr>
              <a:t>由两个独立部分组成：</a:t>
            </a:r>
          </a:p>
          <a:p>
            <a:pPr lvl="1"/>
            <a:r>
              <a:rPr lang="zh-CN" altLang="en-US">
                <a:ea typeface="宋体" panose="02010600030101010101" pitchFamily="2" charset="-122"/>
              </a:rPr>
              <a:t>系统程序</a:t>
            </a: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内核</a:t>
            </a:r>
          </a:p>
          <a:p>
            <a:pPr lvl="2"/>
            <a:r>
              <a:rPr lang="zh-CN" altLang="en-US">
                <a:ea typeface="宋体" panose="02010600030101010101" pitchFamily="2" charset="-122"/>
              </a:rPr>
              <a:t>接口和驱动程序，硬件上和系统调用接口下的所有部分</a:t>
            </a:r>
          </a:p>
          <a:p>
            <a:pPr lvl="2"/>
            <a:r>
              <a:rPr lang="zh-CN" altLang="en-US">
                <a:ea typeface="宋体" panose="02010600030101010101" pitchFamily="2" charset="-122"/>
              </a:rPr>
              <a:t>文件系统、</a:t>
            </a:r>
            <a:r>
              <a:rPr lang="en-US" altLang="zh-CN">
                <a:ea typeface="宋体" panose="02010600030101010101" pitchFamily="2" charset="-122"/>
              </a:rPr>
              <a:t>CPU</a:t>
            </a:r>
            <a:r>
              <a:rPr lang="zh-CN" altLang="en-US">
                <a:ea typeface="宋体" panose="02010600030101010101" pitchFamily="2" charset="-122"/>
              </a:rPr>
              <a:t>调度、内存管理和其他操作系统功能</a:t>
            </a:r>
          </a:p>
        </p:txBody>
      </p:sp>
      <p:pic>
        <p:nvPicPr>
          <p:cNvPr id="40964" name="Picture 4">
            <a:extLst>
              <a:ext uri="{FF2B5EF4-FFF2-40B4-BE49-F238E27FC236}">
                <a16:creationId xmlns:a16="http://schemas.microsoft.com/office/drawing/2014/main" id="{BE8390B8-97F7-0CD5-277D-3A489CC7A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" t="10139" r="380" b="10139"/>
          <a:stretch>
            <a:fillRect/>
          </a:stretch>
        </p:blipFill>
        <p:spPr bwMode="auto">
          <a:xfrm>
            <a:off x="3787775" y="2125663"/>
            <a:ext cx="5167313" cy="3113087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>
            <a:extLst>
              <a:ext uri="{FF2B5EF4-FFF2-40B4-BE49-F238E27FC236}">
                <a16:creationId xmlns:a16="http://schemas.microsoft.com/office/drawing/2014/main" id="{DFF89097-AD22-6D01-1A98-6F2081FE28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233363"/>
            <a:ext cx="8229600" cy="765175"/>
          </a:xfrm>
        </p:spPr>
        <p:txBody>
          <a:bodyPr/>
          <a:lstStyle/>
          <a:p>
            <a:pPr>
              <a:defRPr/>
            </a:pP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层次结构</a:t>
            </a:r>
            <a:endParaRPr lang="zh-CN" altLang="zh-CN">
              <a:effectLst>
                <a:outerShdw blurRad="38100" dist="38100" dir="2700000" algn="tl">
                  <a:srgbClr val="C0C0C0"/>
                </a:outerShdw>
              </a:effectLst>
              <a:ea typeface="宋体" pitchFamily="2" charset="-122"/>
            </a:endParaRP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136841FA-8FB4-FBA7-7305-81F205563D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6263" y="1217613"/>
            <a:ext cx="7904162" cy="4114800"/>
          </a:xfrm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操作系统划分为若干层，在低层上构建高层。底层（0层）为硬件；最高层（ </a:t>
            </a:r>
            <a:r>
              <a:rPr lang="en-US" altLang="zh-CN">
                <a:ea typeface="宋体" panose="02010600030101010101" pitchFamily="2" charset="-122"/>
              </a:rPr>
              <a:t>N</a:t>
            </a:r>
            <a:r>
              <a:rPr lang="zh-CN" altLang="en-US">
                <a:ea typeface="宋体" panose="02010600030101010101" pitchFamily="2" charset="-122"/>
              </a:rPr>
              <a:t>层）为用户层</a:t>
            </a:r>
          </a:p>
          <a:p>
            <a:r>
              <a:rPr lang="zh-CN" altLang="en-US">
                <a:ea typeface="宋体" panose="02010600030101010101" pitchFamily="2" charset="-122"/>
              </a:rPr>
              <a:t>每层只使用低层次的功能和服务</a:t>
            </a:r>
          </a:p>
        </p:txBody>
      </p:sp>
      <p:pic>
        <p:nvPicPr>
          <p:cNvPr id="41988" name="Picture 3">
            <a:extLst>
              <a:ext uri="{FF2B5EF4-FFF2-40B4-BE49-F238E27FC236}">
                <a16:creationId xmlns:a16="http://schemas.microsoft.com/office/drawing/2014/main" id="{E3CEFFED-EA2F-1418-1201-172F0C611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9" t="708" r="13089" b="708"/>
          <a:stretch>
            <a:fillRect/>
          </a:stretch>
        </p:blipFill>
        <p:spPr bwMode="auto">
          <a:xfrm>
            <a:off x="2703513" y="2655888"/>
            <a:ext cx="3886200" cy="3892550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0A12D70E-9BDB-AE81-9DD8-0EC6954499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ea typeface="宋体" panose="02010600030101010101" pitchFamily="2" charset="-122"/>
              </a:rPr>
              <a:t>操作系统服务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7F35A7A9-79A1-B2CF-72F1-4AAFFAE0EF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1350" y="1238250"/>
            <a:ext cx="8239125" cy="4865688"/>
          </a:xfrm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 sz="2800" dirty="0">
                <a:ea typeface="宋体" pitchFamily="2" charset="-122"/>
              </a:rPr>
              <a:t>操作系统以服务形式向程序和用户提供一个环境执行程序</a:t>
            </a:r>
            <a:endParaRPr lang="en-US" altLang="zh-CN" sz="2800" dirty="0">
              <a:ea typeface="宋体" pitchFamily="2" charset="-122"/>
            </a:endParaRPr>
          </a:p>
          <a:p>
            <a:pPr>
              <a:defRPr/>
            </a:pPr>
            <a:r>
              <a:rPr lang="zh-CN" altLang="en-US" sz="2800" dirty="0">
                <a:ea typeface="宋体" pitchFamily="2" charset="-122"/>
              </a:rPr>
              <a:t>系统服务提供对用户有用函数</a:t>
            </a:r>
            <a:r>
              <a:rPr lang="en-US" altLang="zh-CN" sz="2800" dirty="0">
                <a:ea typeface="宋体" pitchFamily="2" charset="-122"/>
              </a:rPr>
              <a:t>:</a:t>
            </a:r>
            <a:r>
              <a:rPr lang="zh-CN" altLang="en-US" sz="2800" dirty="0">
                <a:ea typeface="宋体" pitchFamily="2" charset="-122"/>
              </a:rPr>
              <a:t>基本服务</a:t>
            </a:r>
            <a:endParaRPr lang="en-US" altLang="zh-CN" sz="2800" dirty="0">
              <a:ea typeface="宋体" pitchFamily="2" charset="-122"/>
            </a:endParaRPr>
          </a:p>
          <a:p>
            <a:pPr lvl="1">
              <a:defRPr/>
            </a:pPr>
            <a:r>
              <a:rPr lang="zh-CN" altLang="en-US" b="1" dirty="0">
                <a:ea typeface="宋体" pitchFamily="2" charset="-122"/>
              </a:rPr>
              <a:t>用户界面 </a:t>
            </a:r>
            <a:r>
              <a:rPr lang="en-US" altLang="zh-CN" dirty="0">
                <a:ea typeface="宋体" pitchFamily="2" charset="-122"/>
              </a:rPr>
              <a:t>–</a:t>
            </a:r>
            <a:r>
              <a:rPr lang="zh-CN" altLang="en-US" dirty="0">
                <a:ea typeface="宋体" pitchFamily="2" charset="-122"/>
              </a:rPr>
              <a:t>形式有命令行界面</a:t>
            </a:r>
            <a:r>
              <a:rPr lang="en-US" altLang="zh-CN" dirty="0">
                <a:ea typeface="宋体" pitchFamily="2" charset="-122"/>
              </a:rPr>
              <a:t>(CLI)</a:t>
            </a:r>
            <a:r>
              <a:rPr lang="zh-CN" altLang="en-US" dirty="0">
                <a:ea typeface="宋体" pitchFamily="2" charset="-122"/>
              </a:rPr>
              <a:t>、图形用户界面</a:t>
            </a:r>
            <a:r>
              <a:rPr lang="en-US" altLang="zh-CN" dirty="0">
                <a:ea typeface="宋体" pitchFamily="2" charset="-122"/>
              </a:rPr>
              <a:t>(GUI)</a:t>
            </a:r>
            <a:r>
              <a:rPr lang="zh-CN" altLang="en-US" dirty="0">
                <a:ea typeface="宋体" pitchFamily="2" charset="-122"/>
              </a:rPr>
              <a:t>等</a:t>
            </a:r>
            <a:endParaRPr lang="en-US" altLang="zh-CN" dirty="0">
              <a:ea typeface="宋体" pitchFamily="2" charset="-122"/>
            </a:endParaRPr>
          </a:p>
          <a:p>
            <a:pPr lvl="1">
              <a:defRPr/>
            </a:pPr>
            <a:r>
              <a:rPr lang="zh-CN" altLang="en-US" b="1" dirty="0">
                <a:ea typeface="宋体" pitchFamily="2" charset="-122"/>
              </a:rPr>
              <a:t>程序执行 </a:t>
            </a:r>
            <a:r>
              <a:rPr lang="en-US" altLang="zh-CN" dirty="0">
                <a:ea typeface="宋体" pitchFamily="2" charset="-122"/>
              </a:rPr>
              <a:t>– </a:t>
            </a:r>
            <a:r>
              <a:rPr lang="zh-CN" altLang="en-US" dirty="0">
                <a:ea typeface="宋体" pitchFamily="2" charset="-122"/>
              </a:rPr>
              <a:t>将程序调入内存并运行</a:t>
            </a:r>
            <a:endParaRPr lang="en-US" altLang="zh-CN" dirty="0">
              <a:ea typeface="宋体" pitchFamily="2" charset="-122"/>
            </a:endParaRPr>
          </a:p>
          <a:p>
            <a:pPr lvl="1">
              <a:defRPr/>
            </a:pPr>
            <a:r>
              <a:rPr lang="en-US" altLang="zh-CN" b="1" dirty="0">
                <a:ea typeface="宋体" pitchFamily="2" charset="-122"/>
              </a:rPr>
              <a:t>I/O </a:t>
            </a:r>
            <a:r>
              <a:rPr lang="zh-CN" altLang="en-US" b="1" dirty="0">
                <a:ea typeface="宋体" pitchFamily="2" charset="-122"/>
              </a:rPr>
              <a:t>操作 </a:t>
            </a:r>
            <a:r>
              <a:rPr lang="en-US" altLang="zh-CN" dirty="0">
                <a:ea typeface="宋体" pitchFamily="2" charset="-122"/>
              </a:rPr>
              <a:t>- I/O</a:t>
            </a:r>
            <a:r>
              <a:rPr lang="zh-CN" altLang="en-US" dirty="0">
                <a:ea typeface="宋体" pitchFamily="2" charset="-122"/>
              </a:rPr>
              <a:t>可能涉及文件或设备</a:t>
            </a:r>
            <a:r>
              <a:rPr lang="en-US" altLang="zh-CN" dirty="0">
                <a:ea typeface="宋体" pitchFamily="2" charset="-122"/>
              </a:rPr>
              <a:t>.</a:t>
            </a:r>
          </a:p>
          <a:p>
            <a:pPr lvl="1">
              <a:defRPr/>
            </a:pPr>
            <a:r>
              <a:rPr lang="zh-CN" altLang="en-US" b="1" dirty="0">
                <a:ea typeface="宋体" pitchFamily="2" charset="-122"/>
              </a:rPr>
              <a:t>文件系统操作 </a:t>
            </a:r>
            <a:r>
              <a:rPr lang="en-US" altLang="zh-CN" dirty="0">
                <a:ea typeface="宋体" pitchFamily="2" charset="-122"/>
              </a:rPr>
              <a:t>-  </a:t>
            </a:r>
            <a:r>
              <a:rPr lang="zh-CN" altLang="en-US" dirty="0">
                <a:ea typeface="宋体" pitchFamily="2" charset="-122"/>
              </a:rPr>
              <a:t>程序需要读写文件和目录</a:t>
            </a:r>
            <a:endParaRPr lang="en-US" altLang="zh-CN" dirty="0">
              <a:ea typeface="宋体" pitchFamily="2" charset="-122"/>
            </a:endParaRPr>
          </a:p>
          <a:p>
            <a:pPr lvl="1">
              <a:defRPr/>
            </a:pPr>
            <a:r>
              <a:rPr lang="zh-CN" altLang="en-US" b="1" dirty="0">
                <a:ea typeface="宋体" pitchFamily="2" charset="-122"/>
              </a:rPr>
              <a:t>通信</a:t>
            </a:r>
            <a:r>
              <a:rPr lang="zh-CN" altLang="en-US" dirty="0">
                <a:ea typeface="宋体" pitchFamily="2" charset="-122"/>
              </a:rPr>
              <a:t> </a:t>
            </a:r>
            <a:r>
              <a:rPr lang="en-US" altLang="zh-CN" dirty="0">
                <a:ea typeface="宋体" pitchFamily="2" charset="-122"/>
              </a:rPr>
              <a:t>– </a:t>
            </a:r>
            <a:r>
              <a:rPr lang="zh-CN" altLang="en-US" dirty="0">
                <a:ea typeface="宋体" pitchFamily="2" charset="-122"/>
              </a:rPr>
              <a:t>进程间可能需要交换信息</a:t>
            </a:r>
            <a:endParaRPr lang="en-US" altLang="zh-CN" dirty="0">
              <a:ea typeface="宋体" pitchFamily="2" charset="-122"/>
            </a:endParaRPr>
          </a:p>
          <a:p>
            <a:pPr lvl="1">
              <a:defRPr/>
            </a:pPr>
            <a:r>
              <a:rPr lang="zh-CN" altLang="en-US" b="1" dirty="0">
                <a:ea typeface="宋体" pitchFamily="2" charset="-122"/>
              </a:rPr>
              <a:t>错误检测</a:t>
            </a:r>
            <a:r>
              <a:rPr lang="zh-CN" altLang="en-US" dirty="0">
                <a:ea typeface="宋体" pitchFamily="2" charset="-122"/>
              </a:rPr>
              <a:t> </a:t>
            </a:r>
            <a:r>
              <a:rPr lang="en-US" altLang="zh-CN" dirty="0">
                <a:ea typeface="宋体" pitchFamily="2" charset="-122"/>
              </a:rPr>
              <a:t>– OS </a:t>
            </a:r>
            <a:r>
              <a:rPr lang="zh-CN" altLang="en-US" dirty="0">
                <a:ea typeface="宋体" pitchFamily="2" charset="-122"/>
              </a:rPr>
              <a:t>需要知道可能出现的错误</a:t>
            </a:r>
          </a:p>
          <a:p>
            <a:pPr marL="457200" lvl="1" indent="0">
              <a:buFont typeface="Monotype Sorts" pitchFamily="2" charset="2"/>
              <a:buNone/>
              <a:defRPr/>
            </a:pPr>
            <a:endParaRPr lang="en-US" altLang="zh-CN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F7E73-DEEF-CA16-E99A-B8D3BE15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层次结构</a:t>
            </a:r>
          </a:p>
        </p:txBody>
      </p:sp>
      <p:sp>
        <p:nvSpPr>
          <p:cNvPr id="43011" name="内容占位符 2">
            <a:extLst>
              <a:ext uri="{FF2B5EF4-FFF2-40B4-BE49-F238E27FC236}">
                <a16:creationId xmlns:a16="http://schemas.microsoft.com/office/drawing/2014/main" id="{B3E170BC-8CD8-7EF1-A312-6892DEE8D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优点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简化了系统设计和实现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便于调试和升级维护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缺点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层定义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效率差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例子</a:t>
            </a:r>
            <a:r>
              <a:rPr lang="en-US" altLang="zh-CN">
                <a:ea typeface="宋体" panose="02010600030101010101" pitchFamily="2" charset="-122"/>
              </a:rPr>
              <a:t>-THE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1968</a:t>
            </a:r>
            <a:r>
              <a:rPr lang="zh-CN" altLang="en-US">
                <a:ea typeface="宋体" panose="02010600030101010101" pitchFamily="2" charset="-122"/>
              </a:rPr>
              <a:t>年由</a:t>
            </a:r>
            <a:r>
              <a:rPr lang="en-US" altLang="zh-CN">
                <a:ea typeface="宋体" panose="02010600030101010101" pitchFamily="2" charset="-122"/>
              </a:rPr>
              <a:t>E. W. Dijkstra</a:t>
            </a:r>
            <a:r>
              <a:rPr lang="zh-CN" altLang="en-US">
                <a:ea typeface="宋体" panose="02010600030101010101" pitchFamily="2" charset="-122"/>
              </a:rPr>
              <a:t>开发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第一次提出了层次式结构设计方法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运行在荷兰的</a:t>
            </a:r>
            <a:r>
              <a:rPr lang="en-US" altLang="zh-CN">
                <a:ea typeface="宋体" panose="02010600030101010101" pitchFamily="2" charset="-122"/>
              </a:rPr>
              <a:t>Electrologica X8 </a:t>
            </a:r>
            <a:r>
              <a:rPr lang="zh-CN" altLang="en-US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32K</a:t>
            </a:r>
            <a:r>
              <a:rPr lang="zh-CN" altLang="en-US">
                <a:ea typeface="宋体" panose="02010600030101010101" pitchFamily="2" charset="-122"/>
              </a:rPr>
              <a:t>内存）上的一个简单批处理系统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67F4F0-DF7C-F091-CC76-B11012185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Dijkstra</a:t>
            </a:r>
            <a:endParaRPr lang="zh-CN" altLang="en-US">
              <a:effectLst>
                <a:outerShdw blurRad="38100" dist="38100" dir="2700000" algn="tl">
                  <a:srgbClr val="C0C0C0"/>
                </a:outerShdw>
              </a:effectLst>
              <a:ea typeface="宋体" pitchFamily="2" charset="-122"/>
            </a:endParaRPr>
          </a:p>
        </p:txBody>
      </p:sp>
      <p:sp>
        <p:nvSpPr>
          <p:cNvPr id="44035" name="内容占位符 2">
            <a:extLst>
              <a:ext uri="{FF2B5EF4-FFF2-40B4-BE49-F238E27FC236}">
                <a16:creationId xmlns:a16="http://schemas.microsoft.com/office/drawing/2014/main" id="{1C7A6AA5-CC5A-ED0A-8A4C-147D843A9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艾兹格</a:t>
            </a:r>
            <a:r>
              <a:rPr lang="en-US" altLang="zh-CN">
                <a:ea typeface="宋体" panose="02010600030101010101" pitchFamily="2" charset="-122"/>
              </a:rPr>
              <a:t>·W·</a:t>
            </a:r>
            <a:r>
              <a:rPr lang="zh-CN" altLang="en-US">
                <a:ea typeface="宋体" panose="02010600030101010101" pitchFamily="2" charset="-122"/>
              </a:rPr>
              <a:t>迪科斯彻</a:t>
            </a:r>
            <a:r>
              <a:rPr lang="en-US" altLang="zh-CN">
                <a:ea typeface="宋体" panose="02010600030101010101" pitchFamily="2" charset="-122"/>
              </a:rPr>
              <a:t>(Edsger Wybe Dijkstra)</a:t>
            </a:r>
          </a:p>
          <a:p>
            <a:pPr lvl="1"/>
            <a:r>
              <a:rPr lang="zh-CN" altLang="en-US">
                <a:ea typeface="宋体" panose="02010600030101010101" pitchFamily="2" charset="-122"/>
              </a:rPr>
              <a:t>提出</a:t>
            </a:r>
            <a:r>
              <a:rPr lang="zh-CN" altLang="en-US" b="1">
                <a:ea typeface="宋体" panose="02010600030101010101" pitchFamily="2" charset="-122"/>
              </a:rPr>
              <a:t>信号量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 b="1">
                <a:ea typeface="宋体" panose="02010600030101010101" pitchFamily="2" charset="-122"/>
              </a:rPr>
              <a:t>PV</a:t>
            </a:r>
            <a:r>
              <a:rPr lang="zh-CN" altLang="en-US" b="1">
                <a:ea typeface="宋体" panose="02010600030101010101" pitchFamily="2" charset="-122"/>
              </a:rPr>
              <a:t>原语</a:t>
            </a:r>
            <a:r>
              <a:rPr lang="en-US" altLang="zh-CN">
                <a:ea typeface="宋体" panose="02010600030101010101" pitchFamily="2" charset="-122"/>
              </a:rPr>
              <a:t>—</a:t>
            </a:r>
            <a:r>
              <a:rPr lang="zh-CN" altLang="en-US">
                <a:ea typeface="宋体" panose="02010600030101010101" pitchFamily="2" charset="-122"/>
              </a:rPr>
              <a:t>第六章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解决了“</a:t>
            </a:r>
            <a:r>
              <a:rPr lang="zh-CN" altLang="en-US" b="1">
                <a:ea typeface="宋体" panose="02010600030101010101" pitchFamily="2" charset="-122"/>
              </a:rPr>
              <a:t>哲学家聚餐</a:t>
            </a:r>
            <a:r>
              <a:rPr lang="zh-CN" altLang="en-US">
                <a:ea typeface="宋体" panose="02010600030101010101" pitchFamily="2" charset="-122"/>
              </a:rPr>
              <a:t>”问题</a:t>
            </a:r>
            <a:r>
              <a:rPr lang="en-US" altLang="zh-CN">
                <a:ea typeface="宋体" panose="02010600030101010101" pitchFamily="2" charset="-122"/>
              </a:rPr>
              <a:t>—</a:t>
            </a:r>
            <a:r>
              <a:rPr lang="zh-CN" altLang="en-US">
                <a:ea typeface="宋体" panose="02010600030101010101" pitchFamily="2" charset="-122"/>
              </a:rPr>
              <a:t>第六章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最短路径算法</a:t>
            </a:r>
            <a:r>
              <a:rPr lang="en-US" altLang="zh-CN">
                <a:ea typeface="宋体" panose="02010600030101010101" pitchFamily="2" charset="-122"/>
              </a:rPr>
              <a:t>(SPF)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zh-CN" altLang="en-US" b="1">
                <a:ea typeface="宋体" panose="02010600030101010101" pitchFamily="2" charset="-122"/>
              </a:rPr>
              <a:t>银行家算法</a:t>
            </a:r>
            <a:r>
              <a:rPr lang="zh-CN" altLang="en-US">
                <a:ea typeface="宋体" panose="02010600030101010101" pitchFamily="2" charset="-122"/>
              </a:rPr>
              <a:t>的创造者</a:t>
            </a:r>
            <a:r>
              <a:rPr lang="en-US" altLang="zh-CN">
                <a:ea typeface="宋体" panose="02010600030101010101" pitchFamily="2" charset="-122"/>
              </a:rPr>
              <a:t>-</a:t>
            </a:r>
            <a:r>
              <a:rPr lang="zh-CN" altLang="en-US">
                <a:ea typeface="宋体" panose="02010600030101010101" pitchFamily="2" charset="-122"/>
              </a:rPr>
              <a:t>第七章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结构程序设计之父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 b="1">
                <a:ea typeface="宋体" panose="02010600030101010101" pitchFamily="2" charset="-122"/>
              </a:rPr>
              <a:t>THE</a:t>
            </a:r>
            <a:r>
              <a:rPr lang="zh-CN" altLang="en-US" b="1">
                <a:ea typeface="宋体" panose="02010600030101010101" pitchFamily="2" charset="-122"/>
              </a:rPr>
              <a:t>操作系统</a:t>
            </a:r>
            <a:r>
              <a:rPr lang="zh-CN" altLang="en-US">
                <a:ea typeface="宋体" panose="02010600030101010101" pitchFamily="2" charset="-122"/>
              </a:rPr>
              <a:t>的设计者和开发者</a:t>
            </a:r>
            <a:r>
              <a:rPr lang="en-US" altLang="zh-CN">
                <a:ea typeface="宋体" panose="02010600030101010101" pitchFamily="2" charset="-122"/>
              </a:rPr>
              <a:t>—</a:t>
            </a:r>
            <a:r>
              <a:rPr lang="zh-CN" altLang="en-US">
                <a:ea typeface="宋体" panose="02010600030101010101" pitchFamily="2" charset="-122"/>
              </a:rPr>
              <a:t>本章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与</a:t>
            </a:r>
            <a:r>
              <a:rPr lang="en-US" altLang="zh-CN">
                <a:ea typeface="宋体" panose="02010600030101010101" pitchFamily="2" charset="-122"/>
              </a:rPr>
              <a:t>D. E. Knuth</a:t>
            </a:r>
            <a:r>
              <a:rPr lang="zh-CN" altLang="en-US">
                <a:ea typeface="宋体" panose="02010600030101010101" pitchFamily="2" charset="-122"/>
              </a:rPr>
              <a:t>并称为我们这个时代最伟大的计算机科学家</a:t>
            </a: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4036" name="Picture 2" descr="http://a0.att.hudong.com/80/32/01300000939397131132321237253_s.jpg">
            <a:extLst>
              <a:ext uri="{FF2B5EF4-FFF2-40B4-BE49-F238E27FC236}">
                <a16:creationId xmlns:a16="http://schemas.microsoft.com/office/drawing/2014/main" id="{E77B425D-F112-7EB1-0029-CBAD2132E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0" y="906463"/>
            <a:ext cx="17907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7EA811F0-239E-36ED-4B32-BF5DAA522A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ea typeface="宋体" panose="02010600030101010101" pitchFamily="2" charset="-122"/>
              </a:rPr>
              <a:t>微内核 </a:t>
            </a:r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4AAF54FE-3585-12FC-54D9-825FBF1F5D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问题：内核越来越大，越来越难管理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内核微型化：从核内移出尽可能多功能到用户空间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发生在用户模块间的通信使用</a:t>
            </a:r>
            <a:r>
              <a:rPr lang="zh-CN" altLang="en-US" b="1">
                <a:ea typeface="宋体" panose="02010600030101010101" pitchFamily="2" charset="-122"/>
              </a:rPr>
              <a:t>消息传递</a:t>
            </a:r>
            <a:r>
              <a:rPr lang="zh-CN" altLang="en-US">
                <a:ea typeface="宋体" panose="02010600030101010101" pitchFamily="2" charset="-122"/>
              </a:rPr>
              <a:t>形式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好处</a:t>
            </a:r>
            <a:r>
              <a:rPr lang="en-US" altLang="zh-CN">
                <a:ea typeface="宋体" panose="02010600030101010101" pitchFamily="2" charset="-122"/>
              </a:rPr>
              <a:t>:</a:t>
            </a:r>
          </a:p>
          <a:p>
            <a:pPr lvl="1"/>
            <a:r>
              <a:rPr lang="zh-CN" altLang="en-US">
                <a:ea typeface="宋体" panose="02010600030101010101" pitchFamily="2" charset="-122"/>
              </a:rPr>
              <a:t>便于扩充微内核</a:t>
            </a:r>
          </a:p>
          <a:p>
            <a:pPr lvl="1"/>
            <a:r>
              <a:rPr lang="zh-CN" altLang="en-US">
                <a:ea typeface="宋体" panose="02010600030101010101" pitchFamily="2" charset="-122"/>
              </a:rPr>
              <a:t>便于移植操作系统到新架构系统上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更稳定</a:t>
            </a:r>
            <a:r>
              <a:rPr lang="en-US" altLang="zh-CN">
                <a:ea typeface="宋体" panose="02010600030101010101" pitchFamily="2" charset="-122"/>
              </a:rPr>
              <a:t> (</a:t>
            </a:r>
            <a:r>
              <a:rPr lang="zh-CN" altLang="en-US">
                <a:ea typeface="宋体" panose="02010600030101010101" pitchFamily="2" charset="-122"/>
              </a:rPr>
              <a:t>更少的代码运行在核心态</a:t>
            </a:r>
            <a:r>
              <a:rPr lang="en-US" altLang="zh-CN">
                <a:ea typeface="宋体" panose="02010600030101010101" pitchFamily="2" charset="-122"/>
              </a:rPr>
              <a:t>)</a:t>
            </a:r>
          </a:p>
          <a:p>
            <a:pPr lvl="1"/>
            <a:r>
              <a:rPr lang="zh-CN" altLang="en-US">
                <a:ea typeface="宋体" panose="02010600030101010101" pitchFamily="2" charset="-122"/>
              </a:rPr>
              <a:t>更安全</a:t>
            </a:r>
          </a:p>
          <a:p>
            <a:r>
              <a:rPr lang="zh-CN" altLang="en-US">
                <a:ea typeface="宋体" panose="02010600030101010101" pitchFamily="2" charset="-122"/>
              </a:rPr>
              <a:t>坏处</a:t>
            </a:r>
            <a:r>
              <a:rPr lang="en-US" altLang="zh-CN">
                <a:ea typeface="宋体" panose="02010600030101010101" pitchFamily="2" charset="-122"/>
              </a:rPr>
              <a:t>:</a:t>
            </a:r>
          </a:p>
          <a:p>
            <a:pPr lvl="1"/>
            <a:r>
              <a:rPr lang="zh-CN" altLang="en-US">
                <a:ea typeface="宋体" panose="02010600030101010101" pitchFamily="2" charset="-122"/>
              </a:rPr>
              <a:t>用户空间和内核空间通信的系统开销增加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36E04-80EF-BEB3-33CC-08FBEDB9B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微内核系统</a:t>
            </a:r>
          </a:p>
        </p:txBody>
      </p:sp>
      <p:sp>
        <p:nvSpPr>
          <p:cNvPr id="46083" name="内容占位符 2">
            <a:extLst>
              <a:ext uri="{FF2B5EF4-FFF2-40B4-BE49-F238E27FC236}">
                <a16:creationId xmlns:a16="http://schemas.microsoft.com/office/drawing/2014/main" id="{82C43633-4CF1-5CF0-C00D-9ABE0D50F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第一个微内核系统：</a:t>
            </a:r>
            <a:r>
              <a:rPr lang="en-US" altLang="zh-CN">
                <a:ea typeface="宋体" panose="02010600030101010101" pitchFamily="2" charset="-122"/>
              </a:rPr>
              <a:t>CMU</a:t>
            </a:r>
            <a:r>
              <a:rPr lang="zh-CN" altLang="en-US">
                <a:ea typeface="宋体" panose="02010600030101010101" pitchFamily="2" charset="-122"/>
              </a:rPr>
              <a:t>的</a:t>
            </a:r>
            <a:r>
              <a:rPr lang="en-US" altLang="zh-CN">
                <a:ea typeface="宋体" panose="02010600030101010101" pitchFamily="2" charset="-122"/>
              </a:rPr>
              <a:t>Mach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http://www.cs.cmu.edu/afs/cs/project/mach/public/www/mach.html</a:t>
            </a:r>
          </a:p>
          <a:p>
            <a:r>
              <a:rPr lang="en-US" altLang="zh-CN">
                <a:ea typeface="宋体" panose="02010600030101010101" pitchFamily="2" charset="-122"/>
              </a:rPr>
              <a:t>Tru64 Unix</a:t>
            </a:r>
            <a:r>
              <a:rPr lang="zh-CN" altLang="en-US">
                <a:ea typeface="宋体" panose="02010600030101010101" pitchFamily="2" charset="-122"/>
              </a:rPr>
              <a:t>使用</a:t>
            </a:r>
            <a:r>
              <a:rPr lang="en-US" altLang="zh-CN">
                <a:ea typeface="宋体" panose="02010600030101010101" pitchFamily="2" charset="-122"/>
              </a:rPr>
              <a:t>Mach</a:t>
            </a:r>
            <a:r>
              <a:rPr lang="zh-CN" altLang="en-US">
                <a:ea typeface="宋体" panose="02010600030101010101" pitchFamily="2" charset="-122"/>
              </a:rPr>
              <a:t>内核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QNX-</a:t>
            </a:r>
            <a:r>
              <a:rPr lang="zh-CN" altLang="en-US">
                <a:ea typeface="宋体" panose="02010600030101010101" pitchFamily="2" charset="-122"/>
              </a:rPr>
              <a:t>基于微内核的实时操作系统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Windows NT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2000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2003</a:t>
            </a:r>
            <a:r>
              <a:rPr lang="zh-CN" altLang="en-US">
                <a:ea typeface="宋体" panose="02010600030101010101" pitchFamily="2" charset="-122"/>
              </a:rPr>
              <a:t>等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0DA68DF0-C68A-02A5-A4AE-7B17B04871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68288"/>
            <a:ext cx="7493000" cy="541337"/>
          </a:xfrm>
          <a:noFill/>
        </p:spPr>
        <p:txBody>
          <a:bodyPr/>
          <a:lstStyle/>
          <a:p>
            <a:r>
              <a:rPr lang="zh-CN" altLang="en-US" sz="2800">
                <a:effectLst/>
                <a:ea typeface="宋体" panose="02010600030101010101" pitchFamily="2" charset="-122"/>
              </a:rPr>
              <a:t> </a:t>
            </a:r>
            <a:r>
              <a:rPr lang="en-US" altLang="zh-CN" sz="2800">
                <a:effectLst/>
                <a:ea typeface="宋体" panose="02010600030101010101" pitchFamily="2" charset="-122"/>
              </a:rPr>
              <a:t>Windows 2000 </a:t>
            </a:r>
            <a:r>
              <a:rPr lang="zh-CN" altLang="en-US" sz="2800">
                <a:effectLst/>
                <a:ea typeface="宋体" panose="02010600030101010101" pitchFamily="2" charset="-122"/>
              </a:rPr>
              <a:t>微内核结构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2D39C214-6F65-B1DD-C195-DAB4256B0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2113" y="911225"/>
            <a:ext cx="22844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CN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Environment Subsystems</a:t>
            </a:r>
          </a:p>
        </p:txBody>
      </p:sp>
      <p:sp>
        <p:nvSpPr>
          <p:cNvPr id="49156" name="Rectangle 4">
            <a:extLst>
              <a:ext uri="{FF2B5EF4-FFF2-40B4-BE49-F238E27FC236}">
                <a16:creationId xmlns:a16="http://schemas.microsoft.com/office/drawing/2014/main" id="{0284DE30-E73B-E158-A677-244E0C0DC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9825" y="1287463"/>
            <a:ext cx="2076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System Processes</a:t>
            </a:r>
          </a:p>
        </p:txBody>
      </p:sp>
      <p:sp>
        <p:nvSpPr>
          <p:cNvPr id="49157" name="Rectangle 5">
            <a:extLst>
              <a:ext uri="{FF2B5EF4-FFF2-40B4-BE49-F238E27FC236}">
                <a16:creationId xmlns:a16="http://schemas.microsoft.com/office/drawing/2014/main" id="{CFCF3010-7361-1456-E786-37ED9AF63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0600" y="1249363"/>
            <a:ext cx="1060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Services</a:t>
            </a:r>
          </a:p>
        </p:txBody>
      </p:sp>
      <p:sp>
        <p:nvSpPr>
          <p:cNvPr id="49158" name="Rectangle 6">
            <a:extLst>
              <a:ext uri="{FF2B5EF4-FFF2-40B4-BE49-F238E27FC236}">
                <a16:creationId xmlns:a16="http://schemas.microsoft.com/office/drawing/2014/main" id="{976D84BB-6569-0049-0F04-092598854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5725" y="1236663"/>
            <a:ext cx="1416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Applications</a:t>
            </a:r>
          </a:p>
        </p:txBody>
      </p:sp>
      <p:sp>
        <p:nvSpPr>
          <p:cNvPr id="49159" name="Rectangle 7">
            <a:extLst>
              <a:ext uri="{FF2B5EF4-FFF2-40B4-BE49-F238E27FC236}">
                <a16:creationId xmlns:a16="http://schemas.microsoft.com/office/drawing/2014/main" id="{3AF63720-AF5A-175F-4515-5942CDBEAA34}"/>
              </a:ext>
            </a:extLst>
          </p:cNvPr>
          <p:cNvSpPr>
            <a:spLocks noChangeArrowheads="1"/>
          </p:cNvSpPr>
          <p:nvPr/>
        </p:nvSpPr>
        <p:spPr bwMode="hidden">
          <a:xfrm>
            <a:off x="188913" y="2297113"/>
            <a:ext cx="866775" cy="65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en-US" altLang="zh-CN" sz="16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User</a:t>
            </a:r>
          </a:p>
          <a:p>
            <a:pPr>
              <a:lnSpc>
                <a:spcPct val="90000"/>
              </a:lnSpc>
              <a:defRPr/>
            </a:pPr>
            <a:r>
              <a:rPr lang="en-US" altLang="zh-CN" sz="16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Mode</a:t>
            </a:r>
          </a:p>
        </p:txBody>
      </p:sp>
      <p:sp>
        <p:nvSpPr>
          <p:cNvPr id="49160" name="Rectangle 8">
            <a:extLst>
              <a:ext uri="{FF2B5EF4-FFF2-40B4-BE49-F238E27FC236}">
                <a16:creationId xmlns:a16="http://schemas.microsoft.com/office/drawing/2014/main" id="{00E98294-2C85-C511-27F0-9FF4A1DFC9B2}"/>
              </a:ext>
            </a:extLst>
          </p:cNvPr>
          <p:cNvSpPr>
            <a:spLocks noChangeArrowheads="1"/>
          </p:cNvSpPr>
          <p:nvPr/>
        </p:nvSpPr>
        <p:spPr bwMode="hidden">
          <a:xfrm>
            <a:off x="214313" y="4137025"/>
            <a:ext cx="8667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r>
              <a:rPr lang="en-US" altLang="zh-CN" sz="16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Kernel</a:t>
            </a:r>
          </a:p>
          <a:p>
            <a:pPr>
              <a:defRPr/>
            </a:pPr>
            <a:r>
              <a:rPr lang="en-US" altLang="zh-CN" sz="16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Mode</a:t>
            </a:r>
          </a:p>
        </p:txBody>
      </p:sp>
      <p:sp>
        <p:nvSpPr>
          <p:cNvPr id="49161" name="Rectangle 9">
            <a:extLst>
              <a:ext uri="{FF2B5EF4-FFF2-40B4-BE49-F238E27FC236}">
                <a16:creationId xmlns:a16="http://schemas.microsoft.com/office/drawing/2014/main" id="{5E447659-09D2-D956-7BDB-99A5ED14125C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543800" y="4383088"/>
            <a:ext cx="1143000" cy="631825"/>
          </a:xfrm>
          <a:prstGeom prst="rect">
            <a:avLst/>
          </a:prstGeom>
          <a:gradFill rotWithShape="0">
            <a:gsLst>
              <a:gs pos="0">
                <a:srgbClr val="00CCCC">
                  <a:gamma/>
                  <a:shade val="46275"/>
                  <a:invGamma/>
                </a:srgbClr>
              </a:gs>
              <a:gs pos="100000">
                <a:srgbClr val="00CCCC"/>
              </a:gs>
            </a:gsLst>
            <a:lin ang="5400000" scaled="1"/>
          </a:gradFill>
          <a:ln w="1270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CN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Cache</a:t>
            </a:r>
          </a:p>
          <a:p>
            <a:pPr algn="ctr">
              <a:defRPr/>
            </a:pPr>
            <a:r>
              <a:rPr lang="en-US" altLang="zh-CN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Manager</a:t>
            </a:r>
          </a:p>
        </p:txBody>
      </p:sp>
      <p:sp>
        <p:nvSpPr>
          <p:cNvPr id="47114" name="Rectangle 10">
            <a:extLst>
              <a:ext uri="{FF2B5EF4-FFF2-40B4-BE49-F238E27FC236}">
                <a16:creationId xmlns:a16="http://schemas.microsoft.com/office/drawing/2014/main" id="{D4E1A35C-A7AF-7AD5-D138-E8029B44AEDC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938713" y="1627188"/>
            <a:ext cx="1873250" cy="679450"/>
          </a:xfrm>
          <a:prstGeom prst="rect">
            <a:avLst/>
          </a:prstGeom>
          <a:gradFill rotWithShape="0">
            <a:gsLst>
              <a:gs pos="0">
                <a:srgbClr val="76185E"/>
              </a:gs>
              <a:gs pos="100000">
                <a:srgbClr val="FF33CC"/>
              </a:gs>
            </a:gsLst>
            <a:lin ang="5400000" scaled="1"/>
          </a:gradFill>
          <a:ln w="1270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>
              <a:ea typeface="宋体" panose="02010600030101010101" pitchFamily="2" charset="-122"/>
            </a:endParaRPr>
          </a:p>
        </p:txBody>
      </p:sp>
      <p:sp>
        <p:nvSpPr>
          <p:cNvPr id="47115" name="Rectangle 11">
            <a:extLst>
              <a:ext uri="{FF2B5EF4-FFF2-40B4-BE49-F238E27FC236}">
                <a16:creationId xmlns:a16="http://schemas.microsoft.com/office/drawing/2014/main" id="{2E3AA393-BC9D-5CC2-6CDA-40D8B2AF5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8713" y="2219325"/>
            <a:ext cx="1873250" cy="293688"/>
          </a:xfrm>
          <a:prstGeom prst="rect">
            <a:avLst/>
          </a:prstGeom>
          <a:gradFill rotWithShape="0">
            <a:gsLst>
              <a:gs pos="0">
                <a:srgbClr val="5E6D76"/>
              </a:gs>
              <a:gs pos="100000">
                <a:srgbClr val="CCECFF"/>
              </a:gs>
            </a:gsLst>
            <a:lin ang="5400000" scaled="1"/>
          </a:gradFill>
          <a:ln w="1270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>
              <a:ea typeface="宋体" panose="02010600030101010101" pitchFamily="2" charset="-122"/>
            </a:endParaRPr>
          </a:p>
        </p:txBody>
      </p:sp>
      <p:sp>
        <p:nvSpPr>
          <p:cNvPr id="47116" name="Rectangle 12">
            <a:extLst>
              <a:ext uri="{FF2B5EF4-FFF2-40B4-BE49-F238E27FC236}">
                <a16:creationId xmlns:a16="http://schemas.microsoft.com/office/drawing/2014/main" id="{C079E519-A3BA-3E43-55D4-EA0EDE41122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867275" y="1843088"/>
            <a:ext cx="1871663" cy="679450"/>
          </a:xfrm>
          <a:prstGeom prst="rect">
            <a:avLst/>
          </a:prstGeom>
          <a:gradFill rotWithShape="0">
            <a:gsLst>
              <a:gs pos="0">
                <a:srgbClr val="76185E"/>
              </a:gs>
              <a:gs pos="100000">
                <a:srgbClr val="FF33CC"/>
              </a:gs>
            </a:gsLst>
            <a:lin ang="5400000" scaled="1"/>
          </a:gradFill>
          <a:ln w="1270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>
              <a:ea typeface="宋体" panose="02010600030101010101" pitchFamily="2" charset="-122"/>
            </a:endParaRPr>
          </a:p>
        </p:txBody>
      </p:sp>
      <p:sp>
        <p:nvSpPr>
          <p:cNvPr id="47117" name="Rectangle 13">
            <a:extLst>
              <a:ext uri="{FF2B5EF4-FFF2-40B4-BE49-F238E27FC236}">
                <a16:creationId xmlns:a16="http://schemas.microsoft.com/office/drawing/2014/main" id="{FA36050F-8C2E-F626-DDA8-F492A1FE7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275" y="2435225"/>
            <a:ext cx="1871663" cy="293688"/>
          </a:xfrm>
          <a:prstGeom prst="rect">
            <a:avLst/>
          </a:prstGeom>
          <a:gradFill rotWithShape="0">
            <a:gsLst>
              <a:gs pos="0">
                <a:srgbClr val="5E6D76"/>
              </a:gs>
              <a:gs pos="100000">
                <a:srgbClr val="CCECFF"/>
              </a:gs>
            </a:gsLst>
            <a:lin ang="5400000" scaled="1"/>
          </a:gradFill>
          <a:ln w="1270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>
              <a:ea typeface="宋体" panose="02010600030101010101" pitchFamily="2" charset="-122"/>
            </a:endParaRPr>
          </a:p>
        </p:txBody>
      </p:sp>
      <p:sp>
        <p:nvSpPr>
          <p:cNvPr id="49166" name="Rectangle 14">
            <a:extLst>
              <a:ext uri="{FF2B5EF4-FFF2-40B4-BE49-F238E27FC236}">
                <a16:creationId xmlns:a16="http://schemas.microsoft.com/office/drawing/2014/main" id="{BA32FB5D-5655-82D8-4095-455035E57D2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314450" y="5380038"/>
            <a:ext cx="3711575" cy="561975"/>
          </a:xfrm>
          <a:prstGeom prst="rect">
            <a:avLst/>
          </a:prstGeom>
          <a:gradFill rotWithShape="0">
            <a:gsLst>
              <a:gs pos="0">
                <a:srgbClr val="FFFF00">
                  <a:gamma/>
                  <a:shade val="46275"/>
                  <a:invGamma/>
                </a:srgbClr>
              </a:gs>
              <a:gs pos="100000">
                <a:srgbClr val="FFFF00"/>
              </a:gs>
            </a:gsLst>
            <a:lin ang="5400000" scaled="1"/>
          </a:gradFill>
          <a:ln w="1270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/>
          <a:lstStyle/>
          <a:p>
            <a:pPr>
              <a:defRPr/>
            </a:pPr>
            <a:r>
              <a:rPr lang="en-US" altLang="zh-CN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Device drivers</a:t>
            </a:r>
          </a:p>
        </p:txBody>
      </p:sp>
      <p:sp>
        <p:nvSpPr>
          <p:cNvPr id="49167" name="Rectangle 15">
            <a:extLst>
              <a:ext uri="{FF2B5EF4-FFF2-40B4-BE49-F238E27FC236}">
                <a16:creationId xmlns:a16="http://schemas.microsoft.com/office/drawing/2014/main" id="{864B1F00-F09A-49A3-D03E-16770D74758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310313" y="4376738"/>
            <a:ext cx="1220787" cy="631825"/>
          </a:xfrm>
          <a:prstGeom prst="rect">
            <a:avLst/>
          </a:prstGeom>
          <a:gradFill rotWithShape="0">
            <a:gsLst>
              <a:gs pos="0">
                <a:srgbClr val="00CCCC">
                  <a:gamma/>
                  <a:shade val="46275"/>
                  <a:invGamma/>
                </a:srgbClr>
              </a:gs>
              <a:gs pos="100000">
                <a:srgbClr val="00CCCC"/>
              </a:gs>
            </a:gsLst>
            <a:lin ang="5400000" scaled="1"/>
          </a:gradFill>
          <a:ln w="1270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CN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Virtual</a:t>
            </a:r>
          </a:p>
          <a:p>
            <a:pPr algn="ctr">
              <a:defRPr/>
            </a:pPr>
            <a:r>
              <a:rPr lang="en-US" altLang="zh-CN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Memory</a:t>
            </a:r>
          </a:p>
        </p:txBody>
      </p:sp>
      <p:sp>
        <p:nvSpPr>
          <p:cNvPr id="49168" name="Rectangle 16">
            <a:extLst>
              <a:ext uri="{FF2B5EF4-FFF2-40B4-BE49-F238E27FC236}">
                <a16:creationId xmlns:a16="http://schemas.microsoft.com/office/drawing/2014/main" id="{4C08F2BA-B3A3-E123-5C65-D55EEDEE5B71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868738" y="4376738"/>
            <a:ext cx="1293812" cy="631825"/>
          </a:xfrm>
          <a:prstGeom prst="rect">
            <a:avLst/>
          </a:prstGeom>
          <a:gradFill rotWithShape="0">
            <a:gsLst>
              <a:gs pos="0">
                <a:srgbClr val="00CCCC">
                  <a:gamma/>
                  <a:shade val="46275"/>
                  <a:invGamma/>
                </a:srgbClr>
              </a:gs>
              <a:gs pos="100000">
                <a:srgbClr val="00CCCC"/>
              </a:gs>
            </a:gsLst>
            <a:lin ang="5400000" scaled="1"/>
          </a:gradFill>
          <a:ln w="1270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CN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Processes</a:t>
            </a:r>
          </a:p>
          <a:p>
            <a:pPr algn="ctr">
              <a:defRPr/>
            </a:pPr>
            <a:r>
              <a:rPr lang="en-US" altLang="zh-CN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&amp; Threads</a:t>
            </a:r>
          </a:p>
        </p:txBody>
      </p:sp>
      <p:sp>
        <p:nvSpPr>
          <p:cNvPr id="49169" name="Rectangle 17">
            <a:extLst>
              <a:ext uri="{FF2B5EF4-FFF2-40B4-BE49-F238E27FC236}">
                <a16:creationId xmlns:a16="http://schemas.microsoft.com/office/drawing/2014/main" id="{819FF991-FCBE-F695-426F-542ED5D7B3C1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157788" y="4376738"/>
            <a:ext cx="1141412" cy="631825"/>
          </a:xfrm>
          <a:prstGeom prst="rect">
            <a:avLst/>
          </a:prstGeom>
          <a:gradFill rotWithShape="0">
            <a:gsLst>
              <a:gs pos="0">
                <a:srgbClr val="00CCCC">
                  <a:gamma/>
                  <a:shade val="46275"/>
                  <a:invGamma/>
                </a:srgbClr>
              </a:gs>
              <a:gs pos="100000">
                <a:srgbClr val="00CCCC"/>
              </a:gs>
            </a:gsLst>
            <a:lin ang="5400000" scaled="1"/>
          </a:gradFill>
          <a:ln w="1270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CN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Security</a:t>
            </a:r>
          </a:p>
        </p:txBody>
      </p:sp>
      <p:sp>
        <p:nvSpPr>
          <p:cNvPr id="49170" name="Rectangle 18">
            <a:extLst>
              <a:ext uri="{FF2B5EF4-FFF2-40B4-BE49-F238E27FC236}">
                <a16:creationId xmlns:a16="http://schemas.microsoft.com/office/drawing/2014/main" id="{80F5D281-393D-35DF-3F94-C7A0FFFC442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709863" y="4376738"/>
            <a:ext cx="1143000" cy="631825"/>
          </a:xfrm>
          <a:prstGeom prst="rect">
            <a:avLst/>
          </a:prstGeom>
          <a:gradFill rotWithShape="0">
            <a:gsLst>
              <a:gs pos="0">
                <a:srgbClr val="00CCCC">
                  <a:gamma/>
                  <a:shade val="46275"/>
                  <a:invGamma/>
                </a:srgbClr>
              </a:gs>
              <a:gs pos="100000">
                <a:srgbClr val="00CCCC"/>
              </a:gs>
            </a:gsLst>
            <a:lin ang="5400000" scaled="1"/>
          </a:gradFill>
          <a:ln w="1270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altLang="zh-CN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PnP/Power</a:t>
            </a:r>
            <a:br>
              <a:rPr lang="en-US" altLang="zh-CN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</a:br>
            <a:r>
              <a:rPr lang="en-US" altLang="zh-CN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Manager</a:t>
            </a:r>
          </a:p>
        </p:txBody>
      </p:sp>
      <p:sp>
        <p:nvSpPr>
          <p:cNvPr id="49171" name="Rectangle 19">
            <a:extLst>
              <a:ext uri="{FF2B5EF4-FFF2-40B4-BE49-F238E27FC236}">
                <a16:creationId xmlns:a16="http://schemas.microsoft.com/office/drawing/2014/main" id="{B9A86E27-BE65-58D4-1C33-19A57ADA1951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314450" y="4376738"/>
            <a:ext cx="1379538" cy="990600"/>
          </a:xfrm>
          <a:prstGeom prst="rect">
            <a:avLst/>
          </a:prstGeom>
          <a:gradFill rotWithShape="0">
            <a:gsLst>
              <a:gs pos="0">
                <a:srgbClr val="00CCCC">
                  <a:gamma/>
                  <a:shade val="46275"/>
                  <a:invGamma/>
                </a:srgbClr>
              </a:gs>
              <a:gs pos="100000">
                <a:srgbClr val="00CCCC"/>
              </a:gs>
            </a:gsLst>
            <a:lin ang="5400000" scaled="1"/>
          </a:gradFill>
          <a:ln w="1270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/>
          <a:lstStyle/>
          <a:p>
            <a:pPr algn="ctr">
              <a:defRPr/>
            </a:pPr>
            <a:r>
              <a:rPr lang="en-US" altLang="zh-CN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I/O Manager</a:t>
            </a:r>
          </a:p>
        </p:txBody>
      </p:sp>
      <p:sp>
        <p:nvSpPr>
          <p:cNvPr id="49172" name="AutoShape 20">
            <a:extLst>
              <a:ext uri="{FF2B5EF4-FFF2-40B4-BE49-F238E27FC236}">
                <a16:creationId xmlns:a16="http://schemas.microsoft.com/office/drawing/2014/main" id="{1F06C775-46AD-15A6-7F92-2B8743EB8882}"/>
              </a:ext>
            </a:extLst>
          </p:cNvPr>
          <p:cNvSpPr>
            <a:spLocks noChangeArrowheads="1"/>
          </p:cNvSpPr>
          <p:nvPr/>
        </p:nvSpPr>
        <p:spPr bwMode="blackWhite">
          <a:xfrm flipV="1">
            <a:off x="1308100" y="6019800"/>
            <a:ext cx="7678738" cy="574675"/>
          </a:xfrm>
          <a:custGeom>
            <a:avLst/>
            <a:gdLst>
              <a:gd name="G0" fmla="+- 3055 0 0"/>
              <a:gd name="G1" fmla="+- 21600 0 3055"/>
              <a:gd name="G2" fmla="*/ 3055 1 2"/>
              <a:gd name="G3" fmla="+- 21600 0 G2"/>
              <a:gd name="G4" fmla="+/ 3055 21600 2"/>
              <a:gd name="G5" fmla="+/ G1 0 2"/>
              <a:gd name="G6" fmla="*/ 21600 21600 3055"/>
              <a:gd name="G7" fmla="*/ G6 1 2"/>
              <a:gd name="G8" fmla="+- 21600 0 G7"/>
              <a:gd name="G9" fmla="*/ 21600 1 2"/>
              <a:gd name="G10" fmla="+- 3055 0 G9"/>
              <a:gd name="G11" fmla="?: G10 G8 0"/>
              <a:gd name="G12" fmla="?: G10 G7 21600"/>
              <a:gd name="T0" fmla="*/ 20072 w 21600"/>
              <a:gd name="T1" fmla="*/ 10800 h 21600"/>
              <a:gd name="T2" fmla="*/ 10800 w 21600"/>
              <a:gd name="T3" fmla="*/ 21600 h 21600"/>
              <a:gd name="T4" fmla="*/ 1528 w 21600"/>
              <a:gd name="T5" fmla="*/ 10800 h 21600"/>
              <a:gd name="T6" fmla="*/ 10800 w 21600"/>
              <a:gd name="T7" fmla="*/ 0 h 21600"/>
              <a:gd name="T8" fmla="*/ 3328 w 21600"/>
              <a:gd name="T9" fmla="*/ 3328 h 21600"/>
              <a:gd name="T10" fmla="*/ 18272 w 21600"/>
              <a:gd name="T11" fmla="*/ 1827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3055" y="21600"/>
                </a:lnTo>
                <a:lnTo>
                  <a:pt x="18545" y="21600"/>
                </a:lnTo>
                <a:lnTo>
                  <a:pt x="21600" y="0"/>
                </a:lnTo>
                <a:close/>
              </a:path>
            </a:pathLst>
          </a:custGeom>
          <a:gradFill rotWithShape="0">
            <a:gsLst>
              <a:gs pos="0">
                <a:srgbClr val="FF4568">
                  <a:gamma/>
                  <a:shade val="46275"/>
                  <a:invGamma/>
                </a:srgbClr>
              </a:gs>
              <a:gs pos="100000">
                <a:srgbClr val="FF4568"/>
              </a:gs>
            </a:gsLst>
            <a:lin ang="54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lIns="92075" tIns="46038" rIns="92075" bIns="46038" anchor="ctr"/>
          <a:lstStyle/>
          <a:p>
            <a:pPr algn="ctr">
              <a:defRPr/>
            </a:pPr>
            <a:r>
              <a:rPr lang="en-US" altLang="zh-CN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Hardware interfaces (read/write port, timers, </a:t>
            </a:r>
            <a:br>
              <a:rPr lang="en-US" altLang="zh-CN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</a:br>
            <a:r>
              <a:rPr lang="en-US" altLang="zh-CN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clocks, DMA, cache control, etc.)</a:t>
            </a:r>
          </a:p>
        </p:txBody>
      </p:sp>
      <p:sp>
        <p:nvSpPr>
          <p:cNvPr id="47125" name="Line 21">
            <a:extLst>
              <a:ext uri="{FF2B5EF4-FFF2-40B4-BE49-F238E27FC236}">
                <a16:creationId xmlns:a16="http://schemas.microsoft.com/office/drawing/2014/main" id="{2CB95198-B0AF-B48A-6B3C-3ECB2C9CEA73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7013" y="3722688"/>
            <a:ext cx="0" cy="401637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26" name="Line 22">
            <a:extLst>
              <a:ext uri="{FF2B5EF4-FFF2-40B4-BE49-F238E27FC236}">
                <a16:creationId xmlns:a16="http://schemas.microsoft.com/office/drawing/2014/main" id="{CE537C38-9BC8-C98D-2BD8-92BFAAE7BE32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0875" y="2932113"/>
            <a:ext cx="0" cy="363537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27" name="Line 23">
            <a:extLst>
              <a:ext uri="{FF2B5EF4-FFF2-40B4-BE49-F238E27FC236}">
                <a16:creationId xmlns:a16="http://schemas.microsoft.com/office/drawing/2014/main" id="{6BA8BE51-B323-637C-8085-E9B0F059E16B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2050" y="2932113"/>
            <a:ext cx="0" cy="363537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28" name="Line 24">
            <a:extLst>
              <a:ext uri="{FF2B5EF4-FFF2-40B4-BE49-F238E27FC236}">
                <a16:creationId xmlns:a16="http://schemas.microsoft.com/office/drawing/2014/main" id="{388E6C02-4720-F36C-1CEB-C7FAC4013F9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1700" y="2932113"/>
            <a:ext cx="0" cy="363537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29" name="Line 25">
            <a:extLst>
              <a:ext uri="{FF2B5EF4-FFF2-40B4-BE49-F238E27FC236}">
                <a16:creationId xmlns:a16="http://schemas.microsoft.com/office/drawing/2014/main" id="{88FC6790-E13B-FD39-B295-C635C09855D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7075" y="2932113"/>
            <a:ext cx="0" cy="363537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78" name="Rectangle 26">
            <a:extLst>
              <a:ext uri="{FF2B5EF4-FFF2-40B4-BE49-F238E27FC236}">
                <a16:creationId xmlns:a16="http://schemas.microsoft.com/office/drawing/2014/main" id="{4AC4CF9D-F9E5-37D5-6C76-99F1FB13A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5513" y="1530350"/>
            <a:ext cx="1127125" cy="558800"/>
          </a:xfrm>
          <a:prstGeom prst="rect">
            <a:avLst/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100000">
                <a:srgbClr val="CCECFF"/>
              </a:gs>
            </a:gsLst>
            <a:lin ang="5400000" scaled="1"/>
          </a:gradFill>
          <a:ln w="1270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marL="552450" indent="-552450" algn="ctr">
              <a:defRPr/>
            </a:pPr>
            <a:r>
              <a:rPr lang="en-US" altLang="zh-CN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Replicator</a:t>
            </a:r>
          </a:p>
        </p:txBody>
      </p:sp>
      <p:sp>
        <p:nvSpPr>
          <p:cNvPr id="49179" name="Rectangle 27">
            <a:extLst>
              <a:ext uri="{FF2B5EF4-FFF2-40B4-BE49-F238E27FC236}">
                <a16:creationId xmlns:a16="http://schemas.microsoft.com/office/drawing/2014/main" id="{31235AD7-F60E-F9B5-F189-118CF186B7C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343275" y="1831975"/>
            <a:ext cx="1109663" cy="560388"/>
          </a:xfrm>
          <a:prstGeom prst="rect">
            <a:avLst/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100000">
                <a:srgbClr val="CCECFF"/>
              </a:gs>
            </a:gsLst>
            <a:lin ang="5400000" scaled="1"/>
          </a:gradFill>
          <a:ln w="1270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46038" rIns="0" bIns="46038" anchorCtr="1"/>
          <a:lstStyle/>
          <a:p>
            <a:pPr algn="ctr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altLang="zh-CN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Alerter</a:t>
            </a:r>
          </a:p>
        </p:txBody>
      </p:sp>
      <p:sp>
        <p:nvSpPr>
          <p:cNvPr id="49180" name="Rectangle 28">
            <a:extLst>
              <a:ext uri="{FF2B5EF4-FFF2-40B4-BE49-F238E27FC236}">
                <a16:creationId xmlns:a16="http://schemas.microsoft.com/office/drawing/2014/main" id="{304E8358-825F-73EF-D562-3D89590521D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633538" y="1654175"/>
            <a:ext cx="1204912" cy="563563"/>
          </a:xfrm>
          <a:prstGeom prst="rect">
            <a:avLst/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100000">
                <a:srgbClr val="CCECFF"/>
              </a:gs>
            </a:gsLst>
            <a:lin ang="5400000" scaled="1"/>
          </a:gradFill>
          <a:ln w="1270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92075" rIns="92075" bIns="92075" anchorCtr="1"/>
          <a:lstStyle/>
          <a:p>
            <a:pPr algn="ctr">
              <a:lnSpc>
                <a:spcPct val="70000"/>
              </a:lnSpc>
              <a:spcBef>
                <a:spcPct val="30000"/>
              </a:spcBef>
              <a:defRPr/>
            </a:pPr>
            <a:r>
              <a:rPr lang="en-US" altLang="zh-CN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Service Controller</a:t>
            </a:r>
          </a:p>
          <a:p>
            <a:pPr algn="ctr">
              <a:lnSpc>
                <a:spcPct val="60000"/>
              </a:lnSpc>
              <a:spcBef>
                <a:spcPct val="30000"/>
              </a:spcBef>
              <a:defRPr/>
            </a:pPr>
            <a:endParaRPr lang="zh-CN" altLang="en-US" sz="1600" b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  <a:ea typeface="宋体" pitchFamily="2" charset="-122"/>
            </a:endParaRPr>
          </a:p>
        </p:txBody>
      </p:sp>
      <p:sp>
        <p:nvSpPr>
          <p:cNvPr id="49181" name="Rectangle 29">
            <a:extLst>
              <a:ext uri="{FF2B5EF4-FFF2-40B4-BE49-F238E27FC236}">
                <a16:creationId xmlns:a16="http://schemas.microsoft.com/office/drawing/2014/main" id="{23122958-337B-CF5A-CC91-A58B3190A05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33525" y="2111375"/>
            <a:ext cx="1173163" cy="558800"/>
          </a:xfrm>
          <a:prstGeom prst="rect">
            <a:avLst/>
          </a:prstGeom>
          <a:gradFill rotWithShape="0">
            <a:gsLst>
              <a:gs pos="0">
                <a:srgbClr val="808080">
                  <a:gamma/>
                  <a:shade val="46275"/>
                  <a:invGamma/>
                </a:srgbClr>
              </a:gs>
              <a:gs pos="100000">
                <a:srgbClr val="808080"/>
              </a:gs>
            </a:gsLst>
            <a:lin ang="5400000" scaled="1"/>
          </a:gradFill>
          <a:ln w="1270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Ctr="1"/>
          <a:lstStyle/>
          <a:p>
            <a:pPr algn="ctr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altLang="zh-CN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WinLogon</a:t>
            </a:r>
          </a:p>
        </p:txBody>
      </p:sp>
      <p:sp>
        <p:nvSpPr>
          <p:cNvPr id="49182" name="Rectangle 30">
            <a:extLst>
              <a:ext uri="{FF2B5EF4-FFF2-40B4-BE49-F238E27FC236}">
                <a16:creationId xmlns:a16="http://schemas.microsoft.com/office/drawing/2014/main" id="{205326FC-B981-690B-42F2-62D7357D19E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125788" y="2119313"/>
            <a:ext cx="1020762" cy="560387"/>
          </a:xfrm>
          <a:prstGeom prst="rect">
            <a:avLst/>
          </a:prstGeom>
          <a:gradFill rotWithShape="0">
            <a:gsLst>
              <a:gs pos="0">
                <a:srgbClr val="808080">
                  <a:gamma/>
                  <a:shade val="46275"/>
                  <a:invGamma/>
                </a:srgbClr>
              </a:gs>
              <a:gs pos="100000">
                <a:srgbClr val="808080"/>
              </a:gs>
            </a:gsLst>
            <a:lin ang="5400000" scaled="1"/>
          </a:gradFill>
          <a:ln w="1270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Ctr="1"/>
          <a:lstStyle/>
          <a:p>
            <a:pPr algn="ctr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altLang="zh-CN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RPC</a:t>
            </a:r>
          </a:p>
        </p:txBody>
      </p:sp>
      <p:sp>
        <p:nvSpPr>
          <p:cNvPr id="49183" name="Rectangle 31">
            <a:extLst>
              <a:ext uri="{FF2B5EF4-FFF2-40B4-BE49-F238E27FC236}">
                <a16:creationId xmlns:a16="http://schemas.microsoft.com/office/drawing/2014/main" id="{0BFEE899-84F5-3F84-E9B1-11D4FB0BD01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794250" y="2058988"/>
            <a:ext cx="1873250" cy="677862"/>
          </a:xfrm>
          <a:prstGeom prst="rect">
            <a:avLst/>
          </a:prstGeom>
          <a:gradFill rotWithShape="0">
            <a:gsLst>
              <a:gs pos="0">
                <a:srgbClr val="FF33CC">
                  <a:gamma/>
                  <a:shade val="46275"/>
                  <a:invGamma/>
                </a:srgbClr>
              </a:gs>
              <a:gs pos="100000">
                <a:srgbClr val="FF33CC"/>
              </a:gs>
            </a:gsLst>
            <a:lin ang="5400000" scaled="1"/>
          </a:gradFill>
          <a:ln w="1270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defRPr/>
            </a:pPr>
            <a:r>
              <a:rPr lang="en-US" altLang="zh-CN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User</a:t>
            </a:r>
          </a:p>
          <a:p>
            <a:pPr algn="ctr">
              <a:defRPr/>
            </a:pPr>
            <a:r>
              <a:rPr lang="en-US" altLang="zh-CN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Application</a:t>
            </a:r>
          </a:p>
        </p:txBody>
      </p:sp>
      <p:sp>
        <p:nvSpPr>
          <p:cNvPr id="49184" name="Rectangle 32">
            <a:extLst>
              <a:ext uri="{FF2B5EF4-FFF2-40B4-BE49-F238E27FC236}">
                <a16:creationId xmlns:a16="http://schemas.microsoft.com/office/drawing/2014/main" id="{538058B6-BE14-70E8-A780-480C887C0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0" y="2651125"/>
            <a:ext cx="1873250" cy="293688"/>
          </a:xfrm>
          <a:prstGeom prst="rect">
            <a:avLst/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100000">
                <a:srgbClr val="CCECFF"/>
              </a:gs>
            </a:gsLst>
            <a:lin ang="5400000" scaled="1"/>
          </a:gradFill>
          <a:ln w="1270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CN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Subsystem DLLs</a:t>
            </a:r>
          </a:p>
        </p:txBody>
      </p:sp>
      <p:sp>
        <p:nvSpPr>
          <p:cNvPr id="49185" name="Rectangle 33">
            <a:extLst>
              <a:ext uri="{FF2B5EF4-FFF2-40B4-BE49-F238E27FC236}">
                <a16:creationId xmlns:a16="http://schemas.microsoft.com/office/drawing/2014/main" id="{F13CA58E-8741-4395-B94A-C60475BCC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2688" y="1477963"/>
            <a:ext cx="1147762" cy="895350"/>
          </a:xfrm>
          <a:prstGeom prst="rect">
            <a:avLst/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100000">
                <a:srgbClr val="CCECFF"/>
              </a:gs>
            </a:gsLst>
            <a:lin ang="5400000" scaled="1"/>
          </a:gradFill>
          <a:ln w="1270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92075" rIns="92075" bIns="92075"/>
          <a:lstStyle/>
          <a:p>
            <a:pPr algn="ctr">
              <a:defRPr/>
            </a:pPr>
            <a:r>
              <a:rPr lang="en-US" altLang="zh-CN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POSIX</a:t>
            </a:r>
          </a:p>
        </p:txBody>
      </p:sp>
      <p:sp>
        <p:nvSpPr>
          <p:cNvPr id="49186" name="Rectangle 34">
            <a:extLst>
              <a:ext uri="{FF2B5EF4-FFF2-40B4-BE49-F238E27FC236}">
                <a16:creationId xmlns:a16="http://schemas.microsoft.com/office/drawing/2014/main" id="{5E763EED-2ADF-1901-79BB-16921283A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6138" y="1912938"/>
            <a:ext cx="1147762" cy="895350"/>
          </a:xfrm>
          <a:prstGeom prst="rect">
            <a:avLst/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100000">
                <a:srgbClr val="CCECFF"/>
              </a:gs>
            </a:gsLst>
            <a:lin ang="5400000" scaled="1"/>
          </a:gradFill>
          <a:ln w="1270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92075" rIns="92075" bIns="92075"/>
          <a:lstStyle/>
          <a:p>
            <a:pPr algn="ctr">
              <a:defRPr/>
            </a:pPr>
            <a:r>
              <a:rPr lang="en-US" altLang="zh-CN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OS/2</a:t>
            </a:r>
          </a:p>
        </p:txBody>
      </p:sp>
      <p:sp>
        <p:nvSpPr>
          <p:cNvPr id="49187" name="Rectangle 35">
            <a:extLst>
              <a:ext uri="{FF2B5EF4-FFF2-40B4-BE49-F238E27FC236}">
                <a16:creationId xmlns:a16="http://schemas.microsoft.com/office/drawing/2014/main" id="{CBDFC191-C4F2-6E1B-7911-DC5B1236922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358900" y="2381250"/>
            <a:ext cx="1217613" cy="560388"/>
          </a:xfrm>
          <a:prstGeom prst="rect">
            <a:avLst/>
          </a:prstGeom>
          <a:gradFill rotWithShape="0">
            <a:gsLst>
              <a:gs pos="0">
                <a:srgbClr val="FFFF00">
                  <a:gamma/>
                  <a:shade val="46275"/>
                  <a:invGamma/>
                </a:srgbClr>
              </a:gs>
              <a:gs pos="100000">
                <a:srgbClr val="FFFF00"/>
              </a:gs>
            </a:gsLst>
            <a:lin ang="5400000" scaled="1"/>
          </a:gradFill>
          <a:ln w="1270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 anchorCtr="1"/>
          <a:lstStyle/>
          <a:p>
            <a:pPr algn="ctr">
              <a:lnSpc>
                <a:spcPct val="60000"/>
              </a:lnSpc>
              <a:spcBef>
                <a:spcPct val="30000"/>
              </a:spcBef>
              <a:defRPr/>
            </a:pPr>
            <a:r>
              <a:rPr lang="en-US" altLang="zh-CN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Session</a:t>
            </a:r>
          </a:p>
          <a:p>
            <a:pPr algn="ctr">
              <a:lnSpc>
                <a:spcPct val="60000"/>
              </a:lnSpc>
              <a:spcBef>
                <a:spcPct val="30000"/>
              </a:spcBef>
              <a:defRPr/>
            </a:pPr>
            <a:r>
              <a:rPr lang="en-US" altLang="zh-CN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Manager</a:t>
            </a:r>
          </a:p>
        </p:txBody>
      </p:sp>
      <p:sp>
        <p:nvSpPr>
          <p:cNvPr id="49188" name="Rectangle 36">
            <a:extLst>
              <a:ext uri="{FF2B5EF4-FFF2-40B4-BE49-F238E27FC236}">
                <a16:creationId xmlns:a16="http://schemas.microsoft.com/office/drawing/2014/main" id="{CD3EAD73-D1DB-A992-BA95-A273E56BAFE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314450" y="4749800"/>
            <a:ext cx="1028700" cy="617538"/>
          </a:xfrm>
          <a:prstGeom prst="rect">
            <a:avLst/>
          </a:prstGeom>
          <a:gradFill rotWithShape="0">
            <a:gsLst>
              <a:gs pos="0">
                <a:srgbClr val="FFFF00">
                  <a:gamma/>
                  <a:shade val="46275"/>
                  <a:invGamma/>
                </a:srgbClr>
              </a:gs>
              <a:gs pos="100000">
                <a:srgbClr val="FFFF00"/>
              </a:gs>
            </a:gsLst>
            <a:lin ang="5400000" scaled="1"/>
          </a:gradFill>
          <a:ln w="1270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CN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File</a:t>
            </a:r>
          </a:p>
          <a:p>
            <a:pPr algn="ctr">
              <a:defRPr/>
            </a:pPr>
            <a:r>
              <a:rPr lang="en-US" altLang="zh-CN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systems</a:t>
            </a:r>
          </a:p>
        </p:txBody>
      </p:sp>
      <p:sp>
        <p:nvSpPr>
          <p:cNvPr id="49189" name="Rectangle 37">
            <a:extLst>
              <a:ext uri="{FF2B5EF4-FFF2-40B4-BE49-F238E27FC236}">
                <a16:creationId xmlns:a16="http://schemas.microsoft.com/office/drawing/2014/main" id="{3166C038-A151-910F-6188-2ED240B5D34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546350" y="4986338"/>
            <a:ext cx="6143625" cy="381000"/>
          </a:xfrm>
          <a:prstGeom prst="rect">
            <a:avLst/>
          </a:prstGeom>
          <a:gradFill rotWithShape="0">
            <a:gsLst>
              <a:gs pos="0">
                <a:srgbClr val="00CCCC">
                  <a:gamma/>
                  <a:shade val="46275"/>
                  <a:invGamma/>
                </a:srgbClr>
              </a:gs>
              <a:gs pos="100000">
                <a:srgbClr val="00CCCC"/>
              </a:gs>
            </a:gsLst>
            <a:lin ang="5400000" scaled="1"/>
          </a:gradFill>
          <a:ln w="1270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marL="552450" indent="-552450" algn="ctr">
              <a:defRPr/>
            </a:pPr>
            <a:r>
              <a:rPr lang="en-US" altLang="zh-CN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Object management / Executive RTL</a:t>
            </a:r>
          </a:p>
        </p:txBody>
      </p:sp>
      <p:sp>
        <p:nvSpPr>
          <p:cNvPr id="49190" name="Rectangle 38">
            <a:extLst>
              <a:ext uri="{FF2B5EF4-FFF2-40B4-BE49-F238E27FC236}">
                <a16:creationId xmlns:a16="http://schemas.microsoft.com/office/drawing/2014/main" id="{6AD726BC-A204-8515-9EFB-F908AE34498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983163" y="5380038"/>
            <a:ext cx="3703637" cy="561975"/>
          </a:xfrm>
          <a:prstGeom prst="rect">
            <a:avLst/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100000">
                <a:srgbClr val="CCECFF"/>
              </a:gs>
            </a:gsLst>
            <a:lin ang="5400000" scaled="1"/>
          </a:gradFill>
          <a:ln w="1270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/>
          <a:lstStyle/>
          <a:p>
            <a:pPr algn="r">
              <a:defRPr/>
            </a:pPr>
            <a:r>
              <a:rPr lang="en-US" altLang="zh-CN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Kernel</a:t>
            </a:r>
          </a:p>
        </p:txBody>
      </p:sp>
      <p:sp>
        <p:nvSpPr>
          <p:cNvPr id="49191" name="Rectangle 39">
            <a:extLst>
              <a:ext uri="{FF2B5EF4-FFF2-40B4-BE49-F238E27FC236}">
                <a16:creationId xmlns:a16="http://schemas.microsoft.com/office/drawing/2014/main" id="{6A82219D-4472-CF3C-02CD-AE4EFF3F16E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401888" y="5703888"/>
            <a:ext cx="5497512" cy="309562"/>
          </a:xfrm>
          <a:prstGeom prst="rect">
            <a:avLst/>
          </a:prstGeom>
          <a:gradFill rotWithShape="0">
            <a:gsLst>
              <a:gs pos="0">
                <a:srgbClr val="FF4568">
                  <a:gamma/>
                  <a:shade val="46275"/>
                  <a:invGamma/>
                </a:srgbClr>
              </a:gs>
              <a:gs pos="100000">
                <a:srgbClr val="FF4568"/>
              </a:gs>
            </a:gsLst>
            <a:lin ang="5400000" scaled="1"/>
          </a:gradFill>
          <a:ln w="1270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CN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Hardware Abstraction Layer (HAL)</a:t>
            </a:r>
          </a:p>
        </p:txBody>
      </p:sp>
      <p:sp>
        <p:nvSpPr>
          <p:cNvPr id="49192" name="Rectangle 40">
            <a:extLst>
              <a:ext uri="{FF2B5EF4-FFF2-40B4-BE49-F238E27FC236}">
                <a16:creationId xmlns:a16="http://schemas.microsoft.com/office/drawing/2014/main" id="{673E6803-EC1E-6F4A-D1E8-765178222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2378075"/>
            <a:ext cx="1020762" cy="560388"/>
          </a:xfrm>
          <a:prstGeom prst="rect">
            <a:avLst/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100000">
                <a:srgbClr val="CCECFF"/>
              </a:gs>
            </a:gsLst>
            <a:lin ang="5400000" scaled="1"/>
          </a:gradFill>
          <a:ln w="1270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marL="552450" indent="-552450" algn="ctr">
              <a:defRPr/>
            </a:pPr>
            <a:r>
              <a:rPr lang="en-US" altLang="zh-CN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Event</a:t>
            </a:r>
          </a:p>
          <a:p>
            <a:pPr marL="552450" indent="-552450" algn="ctr">
              <a:defRPr/>
            </a:pPr>
            <a:r>
              <a:rPr lang="en-US" altLang="zh-CN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Logger</a:t>
            </a:r>
          </a:p>
        </p:txBody>
      </p:sp>
      <p:sp>
        <p:nvSpPr>
          <p:cNvPr id="49193" name="Rectangle 41">
            <a:extLst>
              <a:ext uri="{FF2B5EF4-FFF2-40B4-BE49-F238E27FC236}">
                <a16:creationId xmlns:a16="http://schemas.microsoft.com/office/drawing/2014/main" id="{AD8A400E-2221-B2D2-AF71-AD3177229661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95325" y="3152775"/>
            <a:ext cx="1022350" cy="620713"/>
          </a:xfrm>
          <a:prstGeom prst="rect">
            <a:avLst/>
          </a:prstGeom>
          <a:gradFill rotWithShape="0">
            <a:gsLst>
              <a:gs pos="0">
                <a:srgbClr val="FF4568">
                  <a:gamma/>
                  <a:shade val="46275"/>
                  <a:invGamma/>
                </a:srgbClr>
              </a:gs>
              <a:gs pos="100000">
                <a:srgbClr val="FF4568"/>
              </a:gs>
            </a:gsLst>
            <a:lin ang="5400000" scaled="1"/>
          </a:gradFill>
          <a:ln w="1270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182562" rIns="92075" bIns="182562" anchorCtr="1"/>
          <a:lstStyle/>
          <a:p>
            <a:pPr algn="ctr">
              <a:lnSpc>
                <a:spcPct val="90000"/>
              </a:lnSpc>
              <a:defRPr/>
            </a:pPr>
            <a:r>
              <a:rPr lang="en-US" altLang="zh-CN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System</a:t>
            </a:r>
          </a:p>
          <a:p>
            <a:pPr algn="ctr">
              <a:lnSpc>
                <a:spcPct val="90000"/>
              </a:lnSpc>
              <a:defRPr/>
            </a:pPr>
            <a:r>
              <a:rPr lang="en-US" altLang="zh-CN" sz="1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Threads</a:t>
            </a:r>
          </a:p>
        </p:txBody>
      </p:sp>
      <p:sp>
        <p:nvSpPr>
          <p:cNvPr id="47146" name="Freeform 42">
            <a:extLst>
              <a:ext uri="{FF2B5EF4-FFF2-40B4-BE49-F238E27FC236}">
                <a16:creationId xmlns:a16="http://schemas.microsoft.com/office/drawing/2014/main" id="{42E4DF11-D744-B49B-5D86-C8CB0AFC69F9}"/>
              </a:ext>
            </a:extLst>
          </p:cNvPr>
          <p:cNvSpPr>
            <a:spLocks/>
          </p:cNvSpPr>
          <p:nvPr/>
        </p:nvSpPr>
        <p:spPr bwMode="auto">
          <a:xfrm>
            <a:off x="669925" y="3074988"/>
            <a:ext cx="8120063" cy="700087"/>
          </a:xfrm>
          <a:custGeom>
            <a:avLst/>
            <a:gdLst>
              <a:gd name="T0" fmla="*/ 2147483647 w 5377"/>
              <a:gd name="T1" fmla="*/ 2147483647 h 467"/>
              <a:gd name="T2" fmla="*/ 2147483647 w 5377"/>
              <a:gd name="T3" fmla="*/ 2147483647 h 467"/>
              <a:gd name="T4" fmla="*/ 2147483647 w 5377"/>
              <a:gd name="T5" fmla="*/ 0 h 467"/>
              <a:gd name="T6" fmla="*/ 0 w 5377"/>
              <a:gd name="T7" fmla="*/ 2147483647 h 46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377" h="467">
                <a:moveTo>
                  <a:pt x="5376" y="466"/>
                </a:moveTo>
                <a:lnTo>
                  <a:pt x="774" y="466"/>
                </a:lnTo>
                <a:lnTo>
                  <a:pt x="766" y="0"/>
                </a:lnTo>
                <a:lnTo>
                  <a:pt x="0" y="8"/>
                </a:lnTo>
              </a:path>
            </a:pathLst>
          </a:custGeom>
          <a:noFill/>
          <a:ln w="25400" cap="rnd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95" name="Rectangle 43">
            <a:extLst>
              <a:ext uri="{FF2B5EF4-FFF2-40B4-BE49-F238E27FC236}">
                <a16:creationId xmlns:a16="http://schemas.microsoft.com/office/drawing/2014/main" id="{3A9726B4-3372-A5B0-8013-202938A972B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314450" y="4105275"/>
            <a:ext cx="7372350" cy="263525"/>
          </a:xfrm>
          <a:prstGeom prst="rect">
            <a:avLst/>
          </a:prstGeom>
          <a:gradFill rotWithShape="0">
            <a:gsLst>
              <a:gs pos="0">
                <a:srgbClr val="00CCCC">
                  <a:gamma/>
                  <a:shade val="46275"/>
                  <a:invGamma/>
                </a:srgbClr>
              </a:gs>
              <a:gs pos="100000">
                <a:srgbClr val="00CCCC"/>
              </a:gs>
            </a:gsLst>
            <a:lin ang="5400000" scaled="1"/>
          </a:gradFill>
          <a:ln w="1270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marL="552450" indent="-552450" algn="ctr">
              <a:defRPr/>
            </a:pPr>
            <a:r>
              <a:rPr lang="en-US" altLang="zh-CN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Executive API</a:t>
            </a:r>
          </a:p>
        </p:txBody>
      </p:sp>
      <p:sp>
        <p:nvSpPr>
          <p:cNvPr id="49196" name="Rectangle 44">
            <a:extLst>
              <a:ext uri="{FF2B5EF4-FFF2-40B4-BE49-F238E27FC236}">
                <a16:creationId xmlns:a16="http://schemas.microsoft.com/office/drawing/2014/main" id="{D4F2E5FB-69E3-023A-2BFA-75BC55040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332038"/>
            <a:ext cx="1147763" cy="611187"/>
          </a:xfrm>
          <a:prstGeom prst="rect">
            <a:avLst/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100000">
                <a:srgbClr val="CCECFF"/>
              </a:gs>
            </a:gsLst>
            <a:lin ang="5400000" scaled="1"/>
          </a:gradFill>
          <a:ln w="1270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CN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Win32</a:t>
            </a:r>
          </a:p>
        </p:txBody>
      </p:sp>
      <p:sp>
        <p:nvSpPr>
          <p:cNvPr id="47149" name="Line 45">
            <a:extLst>
              <a:ext uri="{FF2B5EF4-FFF2-40B4-BE49-F238E27FC236}">
                <a16:creationId xmlns:a16="http://schemas.microsoft.com/office/drawing/2014/main" id="{345338EE-3550-7615-E8C3-BD0B18686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6813" y="3598863"/>
            <a:ext cx="0" cy="439737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50" name="Line 46">
            <a:extLst>
              <a:ext uri="{FF2B5EF4-FFF2-40B4-BE49-F238E27FC236}">
                <a16:creationId xmlns:a16="http://schemas.microsoft.com/office/drawing/2014/main" id="{EE8F4BB9-DE15-87CA-E45F-BCF6C7800D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8063" y="2968625"/>
            <a:ext cx="0" cy="1069975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51" name="Line 47">
            <a:extLst>
              <a:ext uri="{FF2B5EF4-FFF2-40B4-BE49-F238E27FC236}">
                <a16:creationId xmlns:a16="http://schemas.microsoft.com/office/drawing/2014/main" id="{3FAA0ACB-1CAD-E41C-958A-E2227F408A3D}"/>
              </a:ext>
            </a:extLst>
          </p:cNvPr>
          <p:cNvSpPr>
            <a:spLocks noChangeShapeType="1"/>
          </p:cNvSpPr>
          <p:nvPr/>
        </p:nvSpPr>
        <p:spPr bwMode="auto">
          <a:xfrm>
            <a:off x="7716838" y="2968625"/>
            <a:ext cx="0" cy="1069975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52" name="Line 48">
            <a:extLst>
              <a:ext uri="{FF2B5EF4-FFF2-40B4-BE49-F238E27FC236}">
                <a16:creationId xmlns:a16="http://schemas.microsoft.com/office/drawing/2014/main" id="{4B382508-14AF-B68F-C470-1D8C5421C6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5850" y="2968625"/>
            <a:ext cx="0" cy="1069975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53" name="Line 49">
            <a:extLst>
              <a:ext uri="{FF2B5EF4-FFF2-40B4-BE49-F238E27FC236}">
                <a16:creationId xmlns:a16="http://schemas.microsoft.com/office/drawing/2014/main" id="{B59839B2-EC19-1EB0-DBDF-BFD0C17DD62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0600" y="2968625"/>
            <a:ext cx="0" cy="1069975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202" name="Rectangle 50">
            <a:extLst>
              <a:ext uri="{FF2B5EF4-FFF2-40B4-BE49-F238E27FC236}">
                <a16:creationId xmlns:a16="http://schemas.microsoft.com/office/drawing/2014/main" id="{68E9F5F2-D81B-93C3-1EBF-6ABED1062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5475" y="3332163"/>
            <a:ext cx="6356350" cy="312737"/>
          </a:xfrm>
          <a:prstGeom prst="rect">
            <a:avLst/>
          </a:prstGeom>
          <a:gradFill rotWithShape="0">
            <a:gsLst>
              <a:gs pos="0">
                <a:srgbClr val="CCECFF">
                  <a:gamma/>
                  <a:shade val="46275"/>
                  <a:invGamma/>
                </a:srgbClr>
              </a:gs>
              <a:gs pos="100000">
                <a:srgbClr val="CCECFF"/>
              </a:gs>
            </a:gsLst>
            <a:lin ang="5400000" scaled="1"/>
          </a:gradFill>
          <a:ln w="1270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marL="552450" indent="-552450" algn="ctr">
              <a:defRPr/>
            </a:pPr>
            <a:r>
              <a:rPr lang="en-US" altLang="zh-CN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宋体" pitchFamily="2" charset="-122"/>
              </a:rPr>
              <a:t>NTDLL.DLL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74B3C1E8-933A-1713-18F5-C4DFCD19A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ea typeface="宋体" panose="02010600030101010101" pitchFamily="2" charset="-122"/>
              </a:rPr>
              <a:t>模块结构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90F3FD50-44DA-4369-31E2-13EC62D4D4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282700"/>
            <a:ext cx="7351712" cy="2673350"/>
          </a:xfrm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大部分现代操作系统采用模块结构</a:t>
            </a:r>
          </a:p>
          <a:p>
            <a:pPr lvl="1"/>
            <a:r>
              <a:rPr lang="zh-CN" altLang="en-US">
                <a:ea typeface="宋体" panose="02010600030101010101" pitchFamily="2" charset="-122"/>
              </a:rPr>
              <a:t>使用面向对象方法</a:t>
            </a:r>
          </a:p>
          <a:p>
            <a:pPr lvl="1"/>
            <a:r>
              <a:rPr lang="zh-CN" altLang="en-US">
                <a:ea typeface="宋体" panose="02010600030101010101" pitchFamily="2" charset="-122"/>
              </a:rPr>
              <a:t>每个核心部件分开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每个与其他组件的会话被称为接口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每个组件在需要时被加载到内核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总体而言，类似于分层方法，但更灵活</a:t>
            </a:r>
          </a:p>
        </p:txBody>
      </p:sp>
      <p:grpSp>
        <p:nvGrpSpPr>
          <p:cNvPr id="48132" name="组合 2">
            <a:extLst>
              <a:ext uri="{FF2B5EF4-FFF2-40B4-BE49-F238E27FC236}">
                <a16:creationId xmlns:a16="http://schemas.microsoft.com/office/drawing/2014/main" id="{057C2224-AC72-184C-5D38-B36B8F904817}"/>
              </a:ext>
            </a:extLst>
          </p:cNvPr>
          <p:cNvGrpSpPr>
            <a:grpSpLocks/>
          </p:cNvGrpSpPr>
          <p:nvPr/>
        </p:nvGrpSpPr>
        <p:grpSpPr bwMode="auto">
          <a:xfrm>
            <a:off x="984250" y="4105275"/>
            <a:ext cx="2414588" cy="1828800"/>
            <a:chOff x="983973" y="4104861"/>
            <a:chExt cx="2415210" cy="1828800"/>
          </a:xfrm>
        </p:grpSpPr>
        <p:sp>
          <p:nvSpPr>
            <p:cNvPr id="48134" name="矩形 1">
              <a:extLst>
                <a:ext uri="{FF2B5EF4-FFF2-40B4-BE49-F238E27FC236}">
                  <a16:creationId xmlns:a16="http://schemas.microsoft.com/office/drawing/2014/main" id="{2FE36B42-2BDD-D9E0-1747-FD37F5128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974" y="4104861"/>
              <a:ext cx="2415209" cy="457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2" charset="2"/>
                <a:buChar char="n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2" charset="2"/>
                <a:buChar char="l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48135" name="矩形 4">
              <a:extLst>
                <a:ext uri="{FF2B5EF4-FFF2-40B4-BE49-F238E27FC236}">
                  <a16:creationId xmlns:a16="http://schemas.microsoft.com/office/drawing/2014/main" id="{609909FD-EF29-8F64-4A9D-AD78BCD3D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974" y="4562061"/>
              <a:ext cx="2415209" cy="457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2" charset="2"/>
                <a:buChar char="n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2" charset="2"/>
                <a:buChar char="l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48136" name="矩形 5">
              <a:extLst>
                <a:ext uri="{FF2B5EF4-FFF2-40B4-BE49-F238E27FC236}">
                  <a16:creationId xmlns:a16="http://schemas.microsoft.com/office/drawing/2014/main" id="{5ED68498-5813-ADF6-DE6C-B489D2C5D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973" y="5019261"/>
              <a:ext cx="2415209" cy="457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2" charset="2"/>
                <a:buChar char="n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2" charset="2"/>
                <a:buChar char="l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48137" name="矩形 6">
              <a:extLst>
                <a:ext uri="{FF2B5EF4-FFF2-40B4-BE49-F238E27FC236}">
                  <a16:creationId xmlns:a16="http://schemas.microsoft.com/office/drawing/2014/main" id="{83C526E0-53CA-7E95-BAD9-938450372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974" y="5476461"/>
              <a:ext cx="2415209" cy="4572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2" charset="2"/>
                <a:buChar char="n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2" charset="2"/>
                <a:buChar char="l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8FBF091-245F-F2B2-B436-6B8109F588EB}"/>
              </a:ext>
            </a:extLst>
          </p:cNvPr>
          <p:cNvGrpSpPr/>
          <p:nvPr/>
        </p:nvGrpSpPr>
        <p:grpSpPr>
          <a:xfrm>
            <a:off x="4903304" y="4277139"/>
            <a:ext cx="2415210" cy="1828800"/>
            <a:chOff x="983973" y="4104861"/>
            <a:chExt cx="2415210" cy="1828800"/>
          </a:xfrm>
          <a:scene3d>
            <a:camera prst="orthographicFront">
              <a:rot lat="0" lon="0" rev="5400000"/>
            </a:camera>
            <a:lightRig rig="threePt" dir="t"/>
          </a:scene3d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5D064D8-0AB2-868F-A220-10FFEC3939C5}"/>
                </a:ext>
              </a:extLst>
            </p:cNvPr>
            <p:cNvSpPr/>
            <p:nvPr/>
          </p:nvSpPr>
          <p:spPr bwMode="auto">
            <a:xfrm>
              <a:off x="983974" y="4104861"/>
              <a:ext cx="2415209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286BF4E-A2A1-5A16-50DF-BDA29EC54A37}"/>
                </a:ext>
              </a:extLst>
            </p:cNvPr>
            <p:cNvSpPr/>
            <p:nvPr/>
          </p:nvSpPr>
          <p:spPr bwMode="auto">
            <a:xfrm>
              <a:off x="983974" y="4562061"/>
              <a:ext cx="2415209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5F7F387-2F6A-C363-2E58-9660FB4D0790}"/>
                </a:ext>
              </a:extLst>
            </p:cNvPr>
            <p:cNvSpPr/>
            <p:nvPr/>
          </p:nvSpPr>
          <p:spPr bwMode="auto">
            <a:xfrm>
              <a:off x="983973" y="5019261"/>
              <a:ext cx="2415209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13E935F-503C-BE7E-4D99-B973249C6277}"/>
                </a:ext>
              </a:extLst>
            </p:cNvPr>
            <p:cNvSpPr/>
            <p:nvPr/>
          </p:nvSpPr>
          <p:spPr bwMode="auto">
            <a:xfrm>
              <a:off x="983974" y="5476461"/>
              <a:ext cx="2415209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>
                <a:defRPr/>
              </a:pPr>
              <a:endParaRPr lang="zh-CN" altLang="en-US" dirty="0"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6109A072-038F-0C8E-4251-FE86C14508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a typeface="宋体" panose="02010600030101010101" pitchFamily="2" charset="-122"/>
              </a:rPr>
              <a:t>Solaris </a:t>
            </a:r>
            <a:r>
              <a:rPr lang="zh-CN" altLang="en-US">
                <a:ea typeface="宋体" panose="02010600030101010101" pitchFamily="2" charset="-122"/>
              </a:rPr>
              <a:t>模块</a:t>
            </a:r>
          </a:p>
        </p:txBody>
      </p:sp>
      <p:pic>
        <p:nvPicPr>
          <p:cNvPr id="49155" name="Picture 4">
            <a:extLst>
              <a:ext uri="{FF2B5EF4-FFF2-40B4-BE49-F238E27FC236}">
                <a16:creationId xmlns:a16="http://schemas.microsoft.com/office/drawing/2014/main" id="{CA38FA62-B9F1-8FD2-9215-605D20AD3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" t="18747" r="351" b="19215"/>
          <a:stretch>
            <a:fillRect/>
          </a:stretch>
        </p:blipFill>
        <p:spPr bwMode="auto">
          <a:xfrm>
            <a:off x="1104900" y="1679575"/>
            <a:ext cx="7162800" cy="336232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1C40B12C-BDA8-CEF5-0F6A-87F49DA899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ea typeface="宋体" panose="02010600030101010101" pitchFamily="2" charset="-122"/>
              </a:rPr>
              <a:t>混合结构</a:t>
            </a:r>
            <a:r>
              <a:rPr lang="en-US" altLang="zh-CN" dirty="0">
                <a:ea typeface="宋体" panose="02010600030101010101" pitchFamily="2" charset="-122"/>
              </a:rPr>
              <a:t>--Mac OS X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50179" name="Content Placeholder 3" descr="2_16.pdf">
            <a:extLst>
              <a:ext uri="{FF2B5EF4-FFF2-40B4-BE49-F238E27FC236}">
                <a16:creationId xmlns:a16="http://schemas.microsoft.com/office/drawing/2014/main" id="{5FA94C5E-170E-763D-915E-3FD6C64C5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" r="554"/>
          <a:stretch>
            <a:fillRect/>
          </a:stretch>
        </p:blipFill>
        <p:spPr bwMode="auto">
          <a:xfrm>
            <a:off x="1173163" y="1955800"/>
            <a:ext cx="6845300" cy="376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TextBox 1">
            <a:extLst>
              <a:ext uri="{FF2B5EF4-FFF2-40B4-BE49-F238E27FC236}">
                <a16:creationId xmlns:a16="http://schemas.microsoft.com/office/drawing/2014/main" id="{0206501E-DB12-D776-2155-8A9415EC5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463" y="1133475"/>
            <a:ext cx="66786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n"/>
            </a:pPr>
            <a:r>
              <a:rPr kumimoji="0" lang="zh-CN" altLang="en-US" sz="1800">
                <a:ea typeface="宋体" panose="02010600030101010101" pitchFamily="2" charset="-122"/>
              </a:rPr>
              <a:t>许多现代操作系统不是采用一种单一结构，通过采用多种结构获取性能、安全、使用等方面的需求</a:t>
            </a:r>
            <a:endParaRPr kumimoji="0" lang="en-US" altLang="zh-CN" sz="180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n"/>
            </a:pPr>
            <a:endParaRPr kumimoji="0" lang="en-US" altLang="zh-CN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C92D3523-8C22-65C3-01A1-3DAB63907B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374650"/>
            <a:ext cx="8229600" cy="5762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/>
              <a:t>iOS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364FAE9-3C36-C395-6CC1-341DFE706C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193800"/>
            <a:ext cx="3905250" cy="4530725"/>
          </a:xfrm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基于</a:t>
            </a:r>
            <a:r>
              <a:rPr lang="en-US" altLang="zh-CN">
                <a:ea typeface="宋体" panose="02010600030101010101" pitchFamily="2" charset="-122"/>
              </a:rPr>
              <a:t>Mac OS X, </a:t>
            </a:r>
            <a:r>
              <a:rPr lang="zh-CN" altLang="en-US">
                <a:ea typeface="宋体" panose="02010600030101010101" pitchFamily="2" charset="-122"/>
              </a:rPr>
              <a:t>增加部分功能性部件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Cocoa Touch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en-US" altLang="zh-CN">
                <a:ea typeface="宋体" panose="02010600030101010101" pitchFamily="2" charset="-122"/>
              </a:rPr>
              <a:t> </a:t>
            </a:r>
            <a:r>
              <a:rPr lang="zh-CN" altLang="en-US">
                <a:ea typeface="宋体" panose="02010600030101010101" pitchFamily="2" charset="-122"/>
              </a:rPr>
              <a:t>提供</a:t>
            </a:r>
            <a:r>
              <a:rPr lang="en-US" altLang="zh-CN">
                <a:ea typeface="宋体" panose="02010600030101010101" pitchFamily="2" charset="-122"/>
              </a:rPr>
              <a:t>Objective-C API </a:t>
            </a:r>
            <a:r>
              <a:rPr lang="zh-CN" altLang="en-US">
                <a:ea typeface="宋体" panose="02010600030101010101" pitchFamily="2" charset="-122"/>
              </a:rPr>
              <a:t>用于开发</a:t>
            </a:r>
            <a:r>
              <a:rPr lang="en-US" altLang="zh-CN">
                <a:ea typeface="宋体" panose="02010600030101010101" pitchFamily="2" charset="-122"/>
              </a:rPr>
              <a:t>apps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Media services </a:t>
            </a:r>
            <a:r>
              <a:rPr lang="zh-CN" altLang="en-US">
                <a:ea typeface="宋体" panose="02010600030101010101" pitchFamily="2" charset="-122"/>
              </a:rPr>
              <a:t>：图像、视频和声音从服务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Core services</a:t>
            </a:r>
            <a:r>
              <a:rPr lang="zh-CN" altLang="en-US">
                <a:ea typeface="宋体" panose="02010600030101010101" pitchFamily="2" charset="-122"/>
              </a:rPr>
              <a:t>：提供云计算、数据库等服务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Core OS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en-US" altLang="zh-CN">
                <a:ea typeface="宋体" panose="02010600030101010101" pitchFamily="2" charset="-122"/>
              </a:rPr>
              <a:t>Mac OS X </a:t>
            </a:r>
            <a:r>
              <a:rPr lang="zh-CN" altLang="en-US">
                <a:ea typeface="宋体" panose="02010600030101010101" pitchFamily="2" charset="-122"/>
              </a:rPr>
              <a:t>内核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51204" name="Picture 1" descr="2_17.pdf">
            <a:extLst>
              <a:ext uri="{FF2B5EF4-FFF2-40B4-BE49-F238E27FC236}">
                <a16:creationId xmlns:a16="http://schemas.microsoft.com/office/drawing/2014/main" id="{12BBC397-AC14-F321-CB4B-87CE6F812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788" y="1296988"/>
            <a:ext cx="3414712" cy="357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F0EC6F38-1EE9-2B1B-EFFA-BE7751ED52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5762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/>
              <a:t>Android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30AF5062-BADE-2FD1-7E46-5AC42A9BC4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044575"/>
            <a:ext cx="7250113" cy="4530725"/>
          </a:xfrm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基于修改的</a:t>
            </a:r>
            <a:r>
              <a:rPr lang="en-US" altLang="zh-CN">
                <a:ea typeface="宋体" panose="02010600030101010101" pitchFamily="2" charset="-122"/>
              </a:rPr>
              <a:t>Linux</a:t>
            </a:r>
            <a:r>
              <a:rPr lang="zh-CN" altLang="en-US">
                <a:ea typeface="宋体" panose="02010600030101010101" pitchFamily="2" charset="-122"/>
              </a:rPr>
              <a:t>内核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52228" name="Picture 2" descr="http://hi.csdn.net/attachment/201012/19/0_12927478109ZJN.gif">
            <a:extLst>
              <a:ext uri="{FF2B5EF4-FFF2-40B4-BE49-F238E27FC236}">
                <a16:creationId xmlns:a16="http://schemas.microsoft.com/office/drawing/2014/main" id="{1F8E7866-8CCF-057A-D16C-1C51C4E4F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1536700"/>
            <a:ext cx="6211887" cy="480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524CC70B-C1A4-0937-A3AF-2B98B5C175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ea typeface="宋体" panose="02010600030101010101" pitchFamily="2" charset="-122"/>
              </a:rPr>
              <a:t>操作系统服务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0594F83E-921A-6089-340C-F7914B2B19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0863" y="1130300"/>
            <a:ext cx="8121650" cy="46291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>
                <a:ea typeface="宋体" panose="02010600030101010101" pitchFamily="2" charset="-122"/>
              </a:rPr>
              <a:t>通过共享计算机资源来提高效率：增值服务</a:t>
            </a:r>
          </a:p>
          <a:p>
            <a:pPr lvl="1">
              <a:lnSpc>
                <a:spcPct val="90000"/>
              </a:lnSpc>
            </a:pPr>
            <a:r>
              <a:rPr lang="zh-CN" altLang="en-US" b="1">
                <a:ea typeface="宋体" panose="02010600030101010101" pitchFamily="2" charset="-122"/>
              </a:rPr>
              <a:t>资源分配 </a:t>
            </a:r>
            <a:r>
              <a:rPr lang="en-US" altLang="zh-CN" b="1">
                <a:ea typeface="宋体" panose="02010600030101010101" pitchFamily="2" charset="-122"/>
              </a:rPr>
              <a:t>–</a:t>
            </a:r>
            <a:r>
              <a:rPr lang="zh-CN" altLang="en-US">
                <a:ea typeface="宋体" panose="02010600030101010101" pitchFamily="2" charset="-122"/>
              </a:rPr>
              <a:t>多个作业并发运行时，系统为它们分配资源</a:t>
            </a:r>
          </a:p>
          <a:p>
            <a:pPr lvl="1">
              <a:lnSpc>
                <a:spcPct val="90000"/>
              </a:lnSpc>
            </a:pPr>
            <a:r>
              <a:rPr lang="zh-CN" altLang="en-US" b="1">
                <a:ea typeface="宋体" panose="02010600030101010101" pitchFamily="2" charset="-122"/>
              </a:rPr>
              <a:t>统计 </a:t>
            </a:r>
            <a:r>
              <a:rPr lang="en-US" altLang="zh-CN" b="1">
                <a:ea typeface="宋体" panose="02010600030101010101" pitchFamily="2" charset="-122"/>
              </a:rPr>
              <a:t>–</a:t>
            </a:r>
            <a:r>
              <a:rPr lang="en-US" altLang="zh-CN">
                <a:ea typeface="宋体" panose="02010600030101010101" pitchFamily="2" charset="-122"/>
              </a:rPr>
              <a:t> </a:t>
            </a:r>
            <a:r>
              <a:rPr lang="zh-CN" altLang="en-US">
                <a:ea typeface="宋体" panose="02010600030101010101" pitchFamily="2" charset="-122"/>
              </a:rPr>
              <a:t>需要记录哪些用户使用了多少和什么类型的资源</a:t>
            </a:r>
          </a:p>
          <a:p>
            <a:pPr lvl="1">
              <a:lnSpc>
                <a:spcPct val="90000"/>
              </a:lnSpc>
            </a:pPr>
            <a:r>
              <a:rPr lang="zh-CN" altLang="en-US" b="1">
                <a:ea typeface="宋体" panose="02010600030101010101" pitchFamily="2" charset="-122"/>
              </a:rPr>
              <a:t>保护和安全 </a:t>
            </a:r>
            <a:r>
              <a:rPr lang="en-US" altLang="zh-CN" b="1">
                <a:ea typeface="宋体" panose="02010600030101010101" pitchFamily="2" charset="-122"/>
              </a:rPr>
              <a:t>–</a:t>
            </a:r>
            <a:r>
              <a:rPr lang="zh-CN" altLang="en-US">
                <a:ea typeface="宋体" panose="02010600030101010101" pitchFamily="2" charset="-122"/>
              </a:rPr>
              <a:t>用户可能需要控制信息的使用</a:t>
            </a:r>
          </a:p>
          <a:p>
            <a:pPr lvl="2">
              <a:lnSpc>
                <a:spcPct val="90000"/>
              </a:lnSpc>
            </a:pPr>
            <a:r>
              <a:rPr lang="zh-CN" altLang="en-US" sz="2000" b="1">
                <a:ea typeface="宋体" panose="02010600030101010101" pitchFamily="2" charset="-122"/>
              </a:rPr>
              <a:t>保护</a:t>
            </a:r>
            <a:r>
              <a:rPr lang="zh-CN" altLang="en-US" sz="2000">
                <a:ea typeface="宋体" panose="02010600030101010101" pitchFamily="2" charset="-122"/>
              </a:rPr>
              <a:t>：确保所有对系统资源的访问受控</a:t>
            </a:r>
          </a:p>
          <a:p>
            <a:pPr lvl="2">
              <a:lnSpc>
                <a:spcPct val="90000"/>
              </a:lnSpc>
            </a:pPr>
            <a:r>
              <a:rPr lang="zh-CN" altLang="en-US" sz="2000" b="1">
                <a:ea typeface="宋体" panose="02010600030101010101" pitchFamily="2" charset="-122"/>
              </a:rPr>
              <a:t>安全：</a:t>
            </a:r>
            <a:r>
              <a:rPr lang="zh-CN" altLang="en-US" sz="2000">
                <a:ea typeface="宋体" panose="02010600030101010101" pitchFamily="2" charset="-122"/>
              </a:rPr>
              <a:t> 不受外界侵犯，延伸到外部</a:t>
            </a:r>
            <a:r>
              <a:rPr lang="en-US" altLang="zh-CN" sz="2000">
                <a:ea typeface="宋体" panose="02010600030101010101" pitchFamily="2" charset="-122"/>
              </a:rPr>
              <a:t>I/O</a:t>
            </a:r>
            <a:r>
              <a:rPr lang="zh-CN" altLang="en-US" sz="2000">
                <a:ea typeface="宋体" panose="02010600030101010101" pitchFamily="2" charset="-122"/>
              </a:rPr>
              <a:t>设备不受非法访问</a:t>
            </a:r>
            <a:endParaRPr lang="en-US" altLang="zh-CN" sz="200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1800">
              <a:ea typeface="宋体" panose="02010600030101010101" pitchFamily="2" charset="-122"/>
            </a:endParaRPr>
          </a:p>
        </p:txBody>
      </p:sp>
      <p:pic>
        <p:nvPicPr>
          <p:cNvPr id="7172" name="Picture 4" descr="2">
            <a:extLst>
              <a:ext uri="{FF2B5EF4-FFF2-40B4-BE49-F238E27FC236}">
                <a16:creationId xmlns:a16="http://schemas.microsoft.com/office/drawing/2014/main" id="{0B11367A-0A63-519B-5B43-BD2EE9501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113" y="3508375"/>
            <a:ext cx="6008687" cy="299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3FFF29B-30C5-AB8C-7054-37C6E34CA5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342900" indent="-342900"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7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、虚拟机（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VM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）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>
            <a:extLst>
              <a:ext uri="{FF2B5EF4-FFF2-40B4-BE49-F238E27FC236}">
                <a16:creationId xmlns:a16="http://schemas.microsoft.com/office/drawing/2014/main" id="{ACF01679-4B08-972E-F4FD-8E5A893A9B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ea typeface="宋体" panose="02010600030101010101" pitchFamily="2" charset="-122"/>
              </a:rPr>
              <a:t>虚拟机 </a:t>
            </a:r>
            <a:r>
              <a:rPr lang="en-US" altLang="zh-CN">
                <a:ea typeface="宋体" panose="02010600030101010101" pitchFamily="2" charset="-122"/>
              </a:rPr>
              <a:t>Virtual Machines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E791415B-C602-260A-F110-48A09FB7E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01750" y="1724025"/>
            <a:ext cx="7356475" cy="4114800"/>
          </a:xfrm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通过软件模拟的具有完整硬件系统功能的、运行在一个完全隔离环境中的完整计算机系统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物理计算机的资源被共享，以创建虚拟机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虚拟机概念提供对系统资源的完全保护，因为每个虚拟机同其他虚拟机隔离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虚拟机是研发操作系统的完美载体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由于需要对物理机器进行精确复制，虚拟机实现困难</a:t>
            </a:r>
          </a:p>
          <a:p>
            <a:endParaRPr lang="zh-CN" altLang="en-US">
              <a:ea typeface="宋体" panose="02010600030101010101" pitchFamily="2" charset="-122"/>
            </a:endParaRPr>
          </a:p>
          <a:p>
            <a:pPr>
              <a:buFont typeface="Monotype Sorts" pitchFamily="2" charset="2"/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4E15E15D-67BC-D4BC-1C3A-8D752FCB69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a typeface="宋体" panose="02010600030101010101" pitchFamily="2" charset="-122"/>
              </a:rPr>
              <a:t>Java </a:t>
            </a:r>
            <a:r>
              <a:rPr lang="zh-CN" altLang="en-US" dirty="0">
                <a:ea typeface="宋体" panose="02010600030101010101" pitchFamily="2" charset="-122"/>
              </a:rPr>
              <a:t>虚拟机</a:t>
            </a:r>
            <a:r>
              <a:rPr lang="en-US" altLang="zh-CN" dirty="0">
                <a:ea typeface="宋体" panose="02010600030101010101" pitchFamily="2" charset="-122"/>
              </a:rPr>
              <a:t>-</a:t>
            </a:r>
            <a:r>
              <a:rPr lang="zh-CN" altLang="en-US" dirty="0">
                <a:ea typeface="宋体" panose="02010600030101010101" pitchFamily="2" charset="-122"/>
              </a:rPr>
              <a:t>程序的跨平台</a:t>
            </a:r>
          </a:p>
        </p:txBody>
      </p:sp>
      <p:pic>
        <p:nvPicPr>
          <p:cNvPr id="55299" name="Picture 3">
            <a:extLst>
              <a:ext uri="{FF2B5EF4-FFF2-40B4-BE49-F238E27FC236}">
                <a16:creationId xmlns:a16="http://schemas.microsoft.com/office/drawing/2014/main" id="{2954C118-04BC-D185-BBE9-9A3A14212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" t="18935" r="395" b="18935"/>
          <a:stretch>
            <a:fillRect/>
          </a:stretch>
        </p:blipFill>
        <p:spPr bwMode="auto">
          <a:xfrm>
            <a:off x="1447800" y="3121025"/>
            <a:ext cx="6388100" cy="30003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300" name="矩形 1">
            <a:extLst>
              <a:ext uri="{FF2B5EF4-FFF2-40B4-BE49-F238E27FC236}">
                <a16:creationId xmlns:a16="http://schemas.microsoft.com/office/drawing/2014/main" id="{F88AB8D5-05DD-E8CB-17D2-D570C9CE1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163" y="1328738"/>
            <a:ext cx="6738937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n"/>
            </a:pPr>
            <a:r>
              <a:rPr kumimoji="0" lang="en-US" altLang="zh-CN" sz="1800">
                <a:ea typeface="宋体" panose="02010600030101010101" pitchFamily="2" charset="-122"/>
              </a:rPr>
              <a:t>Java</a:t>
            </a:r>
            <a:r>
              <a:rPr kumimoji="0" lang="zh-CN" altLang="en-US" sz="1800">
                <a:ea typeface="宋体" panose="02010600030101010101" pitchFamily="2" charset="-122"/>
              </a:rPr>
              <a:t>虚拟机有自己硬体架构，如处理器、堆栈、寄存器等</a:t>
            </a:r>
            <a:endParaRPr kumimoji="0" lang="en-US" altLang="zh-CN" sz="180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n"/>
            </a:pPr>
            <a:r>
              <a:rPr kumimoji="0" lang="zh-CN" altLang="en-US" sz="1800">
                <a:ea typeface="宋体" panose="02010600030101010101" pitchFamily="2" charset="-122"/>
              </a:rPr>
              <a:t>具有相应的指令系统</a:t>
            </a:r>
            <a:endParaRPr kumimoji="0" lang="en-US" altLang="zh-CN" sz="180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n"/>
            </a:pPr>
            <a:r>
              <a:rPr kumimoji="0" lang="en-US" altLang="zh-CN" sz="1800">
                <a:ea typeface="宋体" panose="02010600030101010101" pitchFamily="2" charset="-122"/>
              </a:rPr>
              <a:t>JVM</a:t>
            </a:r>
            <a:r>
              <a:rPr kumimoji="0" lang="zh-CN" altLang="en-US" sz="1800">
                <a:ea typeface="宋体" panose="02010600030101010101" pitchFamily="2" charset="-122"/>
              </a:rPr>
              <a:t>屏蔽了与具体操作系统平台相关的信息，使得</a:t>
            </a:r>
            <a:r>
              <a:rPr kumimoji="0" lang="en-US" altLang="zh-CN" sz="1800">
                <a:ea typeface="宋体" panose="02010600030101010101" pitchFamily="2" charset="-122"/>
              </a:rPr>
              <a:t>Java</a:t>
            </a:r>
            <a:r>
              <a:rPr kumimoji="0" lang="zh-CN" altLang="en-US" sz="1800">
                <a:ea typeface="宋体" panose="02010600030101010101" pitchFamily="2" charset="-122"/>
              </a:rPr>
              <a:t>程序只需生成在</a:t>
            </a:r>
            <a:r>
              <a:rPr kumimoji="0" lang="en-US" altLang="zh-CN" sz="1800">
                <a:ea typeface="宋体" panose="02010600030101010101" pitchFamily="2" charset="-122"/>
              </a:rPr>
              <a:t>Java</a:t>
            </a:r>
            <a:r>
              <a:rPr kumimoji="0" lang="zh-CN" altLang="en-US" sz="1800">
                <a:ea typeface="宋体" panose="02010600030101010101" pitchFamily="2" charset="-122"/>
              </a:rPr>
              <a:t>虚拟机上运行的目标代码就可以在多种平台上不加修改地运行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790AC015-CD6E-21A0-6123-9B6E15BBE8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ea typeface="宋体" panose="02010600030101010101" pitchFamily="2" charset="-122"/>
              </a:rPr>
              <a:t>虚拟机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56323" name="Rectangle 7">
            <a:extLst>
              <a:ext uri="{FF2B5EF4-FFF2-40B4-BE49-F238E27FC236}">
                <a16:creationId xmlns:a16="http://schemas.microsoft.com/office/drawing/2014/main" id="{AAD6A6A6-E52D-4401-1182-2C41849F23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625600"/>
            <a:ext cx="7351712" cy="44831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endParaRPr lang="zh-CN" altLang="en-US">
              <a:ea typeface="宋体" panose="02010600030101010101" pitchFamily="2" charset="-122"/>
            </a:endParaRPr>
          </a:p>
          <a:p>
            <a:pPr>
              <a:buFont typeface="Monotype Sorts" pitchFamily="2" charset="2"/>
              <a:buNone/>
            </a:pPr>
            <a:endParaRPr lang="zh-CN" altLang="en-US">
              <a:ea typeface="宋体" panose="02010600030101010101" pitchFamily="2" charset="-122"/>
            </a:endParaRPr>
          </a:p>
          <a:p>
            <a:pPr>
              <a:buFont typeface="Monotype Sorts" pitchFamily="2" charset="2"/>
              <a:buNone/>
            </a:pPr>
            <a:endParaRPr lang="zh-CN" altLang="en-US">
              <a:ea typeface="宋体" panose="02010600030101010101" pitchFamily="2" charset="-122"/>
            </a:endParaRPr>
          </a:p>
          <a:p>
            <a:pPr>
              <a:buFont typeface="Monotype Sorts" pitchFamily="2" charset="2"/>
              <a:buNone/>
            </a:pPr>
            <a:endParaRPr lang="zh-CN" altLang="en-US">
              <a:ea typeface="宋体" panose="02010600030101010101" pitchFamily="2" charset="-122"/>
            </a:endParaRPr>
          </a:p>
          <a:p>
            <a:pPr>
              <a:buFont typeface="Monotype Sorts" pitchFamily="2" charset="2"/>
              <a:buNone/>
            </a:pPr>
            <a:endParaRPr lang="zh-CN" altLang="en-US">
              <a:ea typeface="宋体" panose="02010600030101010101" pitchFamily="2" charset="-122"/>
            </a:endParaRPr>
          </a:p>
          <a:p>
            <a:pPr>
              <a:buFont typeface="Monotype Sorts" pitchFamily="2" charset="2"/>
              <a:buNone/>
            </a:pPr>
            <a:endParaRPr lang="zh-CN" altLang="en-US">
              <a:ea typeface="宋体" panose="02010600030101010101" pitchFamily="2" charset="-122"/>
            </a:endParaRPr>
          </a:p>
          <a:p>
            <a:pPr>
              <a:buFont typeface="Monotype Sorts" pitchFamily="2" charset="2"/>
              <a:buNone/>
            </a:pPr>
            <a:endParaRPr lang="zh-CN" altLang="en-US">
              <a:ea typeface="宋体" panose="02010600030101010101" pitchFamily="2" charset="-122"/>
            </a:endParaRPr>
          </a:p>
          <a:p>
            <a:pPr>
              <a:buFont typeface="Monotype Sorts" pitchFamily="2" charset="2"/>
              <a:buNone/>
            </a:pPr>
            <a:endParaRPr lang="zh-CN" altLang="en-US">
              <a:ea typeface="宋体" panose="02010600030101010101" pitchFamily="2" charset="-122"/>
            </a:endParaRPr>
          </a:p>
          <a:p>
            <a:pPr>
              <a:buFont typeface="Monotype Sorts" pitchFamily="2" charset="2"/>
              <a:buNone/>
            </a:pPr>
            <a:r>
              <a:rPr lang="zh-CN" altLang="en-US" sz="2000">
                <a:ea typeface="宋体" panose="02010600030101010101" pitchFamily="2" charset="-122"/>
              </a:rPr>
              <a:t>         </a:t>
            </a:r>
            <a:r>
              <a:rPr lang="en-US" altLang="zh-CN" sz="2000">
                <a:ea typeface="宋体" panose="02010600030101010101" pitchFamily="2" charset="-122"/>
              </a:rPr>
              <a:t>(a) Nonvirtual machine               (b) virtual machine</a:t>
            </a:r>
          </a:p>
        </p:txBody>
      </p:sp>
      <p:sp>
        <p:nvSpPr>
          <p:cNvPr id="56324" name="Text Box 3">
            <a:extLst>
              <a:ext uri="{FF2B5EF4-FFF2-40B4-BE49-F238E27FC236}">
                <a16:creationId xmlns:a16="http://schemas.microsoft.com/office/drawing/2014/main" id="{989D3E57-0DB4-50AD-E9BC-CF2E13ACA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1038" y="4573588"/>
            <a:ext cx="2216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>
                <a:ea typeface="宋体" panose="02010600030101010101" pitchFamily="2" charset="-122"/>
              </a:rPr>
              <a:t>Non-virtual Machine</a:t>
            </a:r>
          </a:p>
        </p:txBody>
      </p:sp>
      <p:sp>
        <p:nvSpPr>
          <p:cNvPr id="56325" name="Text Box 4">
            <a:extLst>
              <a:ext uri="{FF2B5EF4-FFF2-40B4-BE49-F238E27FC236}">
                <a16:creationId xmlns:a16="http://schemas.microsoft.com/office/drawing/2014/main" id="{065640D2-4323-C546-E4FC-D5EA7BD59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4600575"/>
            <a:ext cx="1758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>
                <a:ea typeface="宋体" panose="02010600030101010101" pitchFamily="2" charset="-122"/>
              </a:rPr>
              <a:t>Virtual Machine</a:t>
            </a:r>
          </a:p>
        </p:txBody>
      </p:sp>
      <p:pic>
        <p:nvPicPr>
          <p:cNvPr id="56326" name="Picture 6">
            <a:extLst>
              <a:ext uri="{FF2B5EF4-FFF2-40B4-BE49-F238E27FC236}">
                <a16:creationId xmlns:a16="http://schemas.microsoft.com/office/drawing/2014/main" id="{4047EC19-6461-E9DC-CB41-22F490D37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5431" r="610" b="5159"/>
          <a:stretch>
            <a:fillRect/>
          </a:stretch>
        </p:blipFill>
        <p:spPr bwMode="auto">
          <a:xfrm>
            <a:off x="1406525" y="1336675"/>
            <a:ext cx="6172200" cy="41814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29EA23-BBC9-3F3A-DA20-F5AE31BE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Vmware vSphere</a:t>
            </a:r>
            <a:endParaRPr lang="zh-CN" altLang="en-US">
              <a:effectLst>
                <a:outerShdw blurRad="38100" dist="38100" dir="2700000" algn="tl">
                  <a:srgbClr val="C0C0C0"/>
                </a:outerShdw>
              </a:effectLst>
              <a:ea typeface="宋体" pitchFamily="2" charset="-122"/>
            </a:endParaRPr>
          </a:p>
        </p:txBody>
      </p:sp>
      <p:pic>
        <p:nvPicPr>
          <p:cNvPr id="57348" name="Picture 2" descr="http://www.vmware.com/files/images/diagrams/vmw-dgrm-vcenter-server2-lg.jpg">
            <a:extLst>
              <a:ext uri="{FF2B5EF4-FFF2-40B4-BE49-F238E27FC236}">
                <a16:creationId xmlns:a16="http://schemas.microsoft.com/office/drawing/2014/main" id="{4B0CF087-032A-5C06-3D16-6AB51CE08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1216025"/>
            <a:ext cx="7345363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BE7CE-23B8-AB1D-6116-A5D77805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使用例子</a:t>
            </a:r>
          </a:p>
        </p:txBody>
      </p:sp>
      <p:pic>
        <p:nvPicPr>
          <p:cNvPr id="58371" name="内容占位符 5">
            <a:extLst>
              <a:ext uri="{FF2B5EF4-FFF2-40B4-BE49-F238E27FC236}">
                <a16:creationId xmlns:a16="http://schemas.microsoft.com/office/drawing/2014/main" id="{52EB8215-31D4-9C35-9D57-E5F53927E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6163" y="941388"/>
            <a:ext cx="7153275" cy="2987675"/>
          </a:xfrm>
        </p:spPr>
      </p:pic>
      <p:pic>
        <p:nvPicPr>
          <p:cNvPr id="58372" name="Picture 2" descr="https://img.alicdn.com/imgextra/i2/22094507/T2nYBoXlpaXXXXXXXX_!!22094507.jpg">
            <a:extLst>
              <a:ext uri="{FF2B5EF4-FFF2-40B4-BE49-F238E27FC236}">
                <a16:creationId xmlns:a16="http://schemas.microsoft.com/office/drawing/2014/main" id="{80F4DE7B-035D-AA44-C169-0D6F890AE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4105275"/>
            <a:ext cx="41529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4" descr="https://img.alicdn.com/imgextra/i3/22094507/T2uHN8XrdaXXXXXXXX_!!22094507.jpg">
            <a:extLst>
              <a:ext uri="{FF2B5EF4-FFF2-40B4-BE49-F238E27FC236}">
                <a16:creationId xmlns:a16="http://schemas.microsoft.com/office/drawing/2014/main" id="{AF180CC1-61DE-6FED-B3D6-6E79661C2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4284663"/>
            <a:ext cx="4154488" cy="196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53875353-4D98-FE32-C3CE-AFFABDEAEF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a typeface="宋体" panose="02010600030101010101" pitchFamily="2" charset="-122"/>
              </a:rPr>
              <a:t>VMware Station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A65332BB-7E42-0673-4BC3-2A4D65BE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" t="3047" r="381" b="4318"/>
          <a:stretch>
            <a:fillRect/>
          </a:stretch>
        </p:blipFill>
        <p:spPr bwMode="auto">
          <a:xfrm>
            <a:off x="1435100" y="1295400"/>
            <a:ext cx="6616700" cy="463232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3">
            <a:extLst>
              <a:ext uri="{FF2B5EF4-FFF2-40B4-BE49-F238E27FC236}">
                <a16:creationId xmlns:a16="http://schemas.microsoft.com/office/drawing/2014/main" id="{EE7F1A92-7648-6E63-73FD-7988E1646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1614488"/>
            <a:ext cx="8674100" cy="487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DA06FC9-29FF-20B6-D114-41261545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使用例子</a:t>
            </a:r>
          </a:p>
        </p:txBody>
      </p:sp>
      <p:pic>
        <p:nvPicPr>
          <p:cNvPr id="60420" name="Picture 2" descr="http://g.hiphotos.baidu.com/zhidao/pic/item/5d6034a85edf8db13d03ee4c0823dd54564e74ed.jpg">
            <a:extLst>
              <a:ext uri="{FF2B5EF4-FFF2-40B4-BE49-F238E27FC236}">
                <a16:creationId xmlns:a16="http://schemas.microsoft.com/office/drawing/2014/main" id="{746DF49B-6C6D-C95E-7C90-35FD53FF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120900"/>
            <a:ext cx="7175500" cy="386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F6F84-1F04-8EE5-C183-B2C1066D8C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2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、操作系统用户界面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1410282F-E898-8146-347D-9FA3B6B992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a typeface="宋体" panose="02010600030101010101" pitchFamily="2" charset="-122"/>
              </a:rPr>
              <a:t>CLI</a:t>
            </a:r>
            <a:r>
              <a:rPr lang="zh-CN" altLang="en-US" dirty="0">
                <a:ea typeface="宋体" panose="02010600030101010101" pitchFamily="2" charset="-122"/>
              </a:rPr>
              <a:t>（</a:t>
            </a:r>
            <a:r>
              <a:rPr lang="en-US" altLang="zh-CN" dirty="0">
                <a:ea typeface="宋体" panose="02010600030101010101" pitchFamily="2" charset="-122"/>
              </a:rPr>
              <a:t>Command-Line Interface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D7C89DBE-6A38-7163-A6CD-854EE52174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0250" y="1349375"/>
            <a:ext cx="7351713" cy="44831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CLI </a:t>
            </a:r>
            <a:r>
              <a:rPr lang="zh-CN" altLang="en-US">
                <a:ea typeface="宋体" panose="02010600030101010101" pitchFamily="2" charset="-122"/>
              </a:rPr>
              <a:t>允许用户直接输入操作系统完成的命令</a:t>
            </a:r>
          </a:p>
          <a:p>
            <a:pPr lvl="1"/>
            <a:r>
              <a:rPr lang="zh-CN" altLang="en-US" sz="2200">
                <a:ea typeface="宋体" panose="02010600030101010101" pitchFamily="2" charset="-122"/>
              </a:rPr>
              <a:t>有时在内核中实现，有时通过系统程序实现</a:t>
            </a:r>
          </a:p>
          <a:p>
            <a:pPr lvl="1"/>
            <a:r>
              <a:rPr lang="zh-CN" altLang="en-US" sz="2200">
                <a:ea typeface="宋体" panose="02010600030101010101" pitchFamily="2" charset="-122"/>
              </a:rPr>
              <a:t>有时有多种实现方式 </a:t>
            </a:r>
            <a:r>
              <a:rPr lang="en-US" altLang="zh-CN" sz="2200">
                <a:ea typeface="宋体" panose="02010600030101010101" pitchFamily="2" charset="-122"/>
              </a:rPr>
              <a:t>– </a:t>
            </a:r>
            <a:r>
              <a:rPr lang="zh-CN" altLang="en-US" sz="2200">
                <a:ea typeface="宋体" panose="02010600030101010101" pitchFamily="2" charset="-122"/>
              </a:rPr>
              <a:t>外壳</a:t>
            </a:r>
            <a:r>
              <a:rPr lang="en-US" altLang="zh-CN" sz="2200" b="1">
                <a:ea typeface="宋体" panose="02010600030101010101" pitchFamily="2" charset="-122"/>
              </a:rPr>
              <a:t>(shells)</a:t>
            </a:r>
            <a:endParaRPr lang="en-US" altLang="zh-CN" sz="2200">
              <a:ea typeface="宋体" panose="02010600030101010101" pitchFamily="2" charset="-122"/>
            </a:endParaRPr>
          </a:p>
          <a:p>
            <a:pPr lvl="1"/>
            <a:r>
              <a:rPr lang="zh-CN" altLang="en-US" sz="2200">
                <a:ea typeface="宋体" panose="02010600030101010101" pitchFamily="2" charset="-122"/>
              </a:rPr>
              <a:t>主要作用是获取并执行用户指定的命令</a:t>
            </a:r>
            <a:endParaRPr lang="en-US" altLang="zh-CN" sz="2200">
              <a:ea typeface="宋体" panose="02010600030101010101" pitchFamily="2" charset="-122"/>
            </a:endParaRPr>
          </a:p>
          <a:p>
            <a:pPr lvl="2"/>
            <a:r>
              <a:rPr lang="zh-CN" altLang="en-US" sz="2000">
                <a:ea typeface="宋体" panose="02010600030101010101" pitchFamily="2" charset="-122"/>
              </a:rPr>
              <a:t>有些命令是内置的，有些只是程序名</a:t>
            </a:r>
            <a:endParaRPr lang="en-US" altLang="zh-CN" sz="2000">
              <a:ea typeface="宋体" panose="02010600030101010101" pitchFamily="2" charset="-122"/>
            </a:endParaRPr>
          </a:p>
          <a:p>
            <a:pPr lvl="3"/>
            <a:r>
              <a:rPr lang="zh-CN" altLang="en-US" sz="2000">
                <a:ea typeface="宋体" panose="02010600030101010101" pitchFamily="2" charset="-122"/>
              </a:rPr>
              <a:t>如果是后者，增加新特征不需要修改</a:t>
            </a:r>
            <a:r>
              <a:rPr lang="en-US" altLang="zh-CN" sz="2000">
                <a:ea typeface="宋体" panose="02010600030101010101" pitchFamily="2" charset="-122"/>
              </a:rPr>
              <a:t>shell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28274198-D738-7750-DDA8-BBC296C6C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88" y="182563"/>
            <a:ext cx="8229600" cy="57626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/>
              <a:t>Bourne Shell</a:t>
            </a:r>
          </a:p>
        </p:txBody>
      </p:sp>
      <p:pic>
        <p:nvPicPr>
          <p:cNvPr id="10243" name="Picture 1" descr="fig2.2.pdf">
            <a:extLst>
              <a:ext uri="{FF2B5EF4-FFF2-40B4-BE49-F238E27FC236}">
                <a16:creationId xmlns:a16="http://schemas.microsoft.com/office/drawing/2014/main" id="{4FBCC1CF-28D8-0638-2EB0-1D6B6A109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19175"/>
            <a:ext cx="6372225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5AA40-2BAA-7F50-BD5A-C7859AD01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MS-DOS</a:t>
            </a:r>
            <a:endParaRPr lang="zh-CN" altLang="en-US">
              <a:effectLst>
                <a:outerShdw blurRad="38100" dist="38100" dir="2700000" algn="tl">
                  <a:srgbClr val="C0C0C0"/>
                </a:outerShdw>
              </a:effectLst>
              <a:ea typeface="宋体" pitchFamily="2" charset="-122"/>
            </a:endParaRPr>
          </a:p>
        </p:txBody>
      </p:sp>
      <p:pic>
        <p:nvPicPr>
          <p:cNvPr id="11268" name="Picture 2">
            <a:extLst>
              <a:ext uri="{FF2B5EF4-FFF2-40B4-BE49-F238E27FC236}">
                <a16:creationId xmlns:a16="http://schemas.microsoft.com/office/drawing/2014/main" id="{E9CA70C0-FDE5-9F94-ADF3-9BBA6C153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0" y="1443038"/>
            <a:ext cx="7167563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w-java">
  <a:themeElements>
    <a:clrScheme name="">
      <a:dk1>
        <a:srgbClr val="000000"/>
      </a:dk1>
      <a:lt1>
        <a:srgbClr val="FFFF99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FFFFCA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os-w-jav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anose="020B0604020202020204" pitchFamily="34" charset="0"/>
          </a:defRPr>
        </a:defPPr>
      </a:lstStyle>
    </a:lnDef>
  </a:objectDefaults>
  <a:extraClrSchemeLst>
    <a:extraClrScheme>
      <a:clrScheme name="os-w-java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w-java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w-java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Settings\mt\Application Data\Microsoft\Templates\os-w-java.pot</Template>
  <TotalTime>1737</TotalTime>
  <Words>1800</Words>
  <Application>Microsoft Office PowerPoint</Application>
  <PresentationFormat>全屏显示(4:3)</PresentationFormat>
  <Paragraphs>278</Paragraphs>
  <Slides>57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4" baseType="lpstr">
      <vt:lpstr>Monotype Sorts</vt:lpstr>
      <vt:lpstr>Arial</vt:lpstr>
      <vt:lpstr>Helvetica</vt:lpstr>
      <vt:lpstr>Times New Roman</vt:lpstr>
      <vt:lpstr>Webdings</vt:lpstr>
      <vt:lpstr>Wingdings</vt:lpstr>
      <vt:lpstr>os-w-java</vt:lpstr>
      <vt:lpstr>第2章  操作系统结构</vt:lpstr>
      <vt:lpstr>目录</vt:lpstr>
      <vt:lpstr>1、操作系统服务</vt:lpstr>
      <vt:lpstr>操作系统服务</vt:lpstr>
      <vt:lpstr>操作系统服务</vt:lpstr>
      <vt:lpstr>2、操作系统用户界面</vt:lpstr>
      <vt:lpstr>CLI（Command-Line Interface）</vt:lpstr>
      <vt:lpstr>Bourne Shell</vt:lpstr>
      <vt:lpstr>MS-DOS</vt:lpstr>
      <vt:lpstr>GUI(Graphical User Interface)</vt:lpstr>
      <vt:lpstr>第一个图形界面——Xerox Alto</vt:lpstr>
      <vt:lpstr>未来的人机接口</vt:lpstr>
      <vt:lpstr>The Mac OS X GUI</vt:lpstr>
      <vt:lpstr>触摸屏GUI</vt:lpstr>
      <vt:lpstr>3、系统调用</vt:lpstr>
      <vt:lpstr>系统调用</vt:lpstr>
      <vt:lpstr>系统调用举例</vt:lpstr>
      <vt:lpstr>标准 API的例子</vt:lpstr>
      <vt:lpstr>API – 系统调用 – OS 之间的关系</vt:lpstr>
      <vt:lpstr>Solaris 10 dtrace 动态跟踪工具</vt:lpstr>
      <vt:lpstr>标准的C库例子</vt:lpstr>
      <vt:lpstr>Windows 和 Unix 系统调用例子</vt:lpstr>
      <vt:lpstr>4、系统程序</vt:lpstr>
      <vt:lpstr>系统程序</vt:lpstr>
      <vt:lpstr>状态信息</vt:lpstr>
      <vt:lpstr>文件修改</vt:lpstr>
      <vt:lpstr>程序语言支持 </vt:lpstr>
      <vt:lpstr>程序装入和执行</vt:lpstr>
      <vt:lpstr>通信</vt:lpstr>
      <vt:lpstr>5、操作系统设计和实现</vt:lpstr>
      <vt:lpstr>操作系统设计目标</vt:lpstr>
      <vt:lpstr>策略和机制分离</vt:lpstr>
      <vt:lpstr>实现</vt:lpstr>
      <vt:lpstr>6、操作系统结构</vt:lpstr>
      <vt:lpstr>通用操作系统是个庞然大物</vt:lpstr>
      <vt:lpstr>操作系统结构类别</vt:lpstr>
      <vt:lpstr>简单结构</vt:lpstr>
      <vt:lpstr>简单结构-早期UNIX</vt:lpstr>
      <vt:lpstr>层次结构</vt:lpstr>
      <vt:lpstr>层次结构</vt:lpstr>
      <vt:lpstr>Dijkstra</vt:lpstr>
      <vt:lpstr>微内核 </vt:lpstr>
      <vt:lpstr>微内核系统</vt:lpstr>
      <vt:lpstr> Windows 2000 微内核结构</vt:lpstr>
      <vt:lpstr>模块结构</vt:lpstr>
      <vt:lpstr>Solaris 模块</vt:lpstr>
      <vt:lpstr>混合结构--Mac OS X</vt:lpstr>
      <vt:lpstr>iOS</vt:lpstr>
      <vt:lpstr>Android</vt:lpstr>
      <vt:lpstr>7、虚拟机（VM）</vt:lpstr>
      <vt:lpstr>虚拟机 Virtual Machines</vt:lpstr>
      <vt:lpstr>Java 虚拟机-程序的跨平台</vt:lpstr>
      <vt:lpstr>虚拟机</vt:lpstr>
      <vt:lpstr>Vmware vSphere</vt:lpstr>
      <vt:lpstr>使用例子</vt:lpstr>
      <vt:lpstr>VMware Station</vt:lpstr>
      <vt:lpstr>使用例子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高歌</cp:lastModifiedBy>
  <cp:revision>111</cp:revision>
  <cp:lastPrinted>2001-06-14T13:58:17Z</cp:lastPrinted>
  <dcterms:created xsi:type="dcterms:W3CDTF">2004-10-07T19:11:13Z</dcterms:created>
  <dcterms:modified xsi:type="dcterms:W3CDTF">2022-10-27T16:06:40Z</dcterms:modified>
</cp:coreProperties>
</file>